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30"/>
  </p:notesMasterIdLst>
  <p:sldIdLst>
    <p:sldId id="290" r:id="rId2"/>
    <p:sldId id="321" r:id="rId3"/>
    <p:sldId id="296" r:id="rId4"/>
    <p:sldId id="295" r:id="rId5"/>
    <p:sldId id="299" r:id="rId6"/>
    <p:sldId id="266" r:id="rId7"/>
    <p:sldId id="300" r:id="rId8"/>
    <p:sldId id="302" r:id="rId9"/>
    <p:sldId id="267" r:id="rId10"/>
    <p:sldId id="268" r:id="rId11"/>
    <p:sldId id="303" r:id="rId12"/>
    <p:sldId id="304" r:id="rId13"/>
    <p:sldId id="306" r:id="rId14"/>
    <p:sldId id="305" r:id="rId15"/>
    <p:sldId id="307" r:id="rId16"/>
    <p:sldId id="309" r:id="rId17"/>
    <p:sldId id="273" r:id="rId18"/>
    <p:sldId id="271" r:id="rId19"/>
    <p:sldId id="282" r:id="rId20"/>
    <p:sldId id="310" r:id="rId21"/>
    <p:sldId id="318" r:id="rId22"/>
    <p:sldId id="311" r:id="rId23"/>
    <p:sldId id="312" r:id="rId24"/>
    <p:sldId id="313" r:id="rId25"/>
    <p:sldId id="314" r:id="rId26"/>
    <p:sldId id="319" r:id="rId27"/>
    <p:sldId id="315" r:id="rId28"/>
    <p:sldId id="316"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2" d="100"/>
          <a:sy n="62" d="100"/>
        </p:scale>
        <p:origin x="79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6B5EF-FEAB-4A1C-8429-335EF1220212}" type="datetimeFigureOut">
              <a:rPr lang="nl-NL" smtClean="0"/>
              <a:t>26-11-2020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E3BD5-EFB2-4D58-8D6C-C3F9BA9E182B}" type="slidenum">
              <a:rPr lang="nl-NL" smtClean="0"/>
              <a:t>‹nr.›</a:t>
            </a:fld>
            <a:endParaRPr lang="nl-NL"/>
          </a:p>
        </p:txBody>
      </p:sp>
    </p:spTree>
    <p:extLst>
      <p:ext uri="{BB962C8B-B14F-4D97-AF65-F5344CB8AC3E}">
        <p14:creationId xmlns:p14="http://schemas.microsoft.com/office/powerpoint/2010/main" val="1842038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E21CBA-7EFD-4C1D-993D-B163E3396CB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33D81DE-AD96-4030-A569-8E70C6DF9C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D4D56C4-A9CA-47FC-94B5-A2F398B19D31}"/>
              </a:ext>
            </a:extLst>
          </p:cNvPr>
          <p:cNvSpPr>
            <a:spLocks noGrp="1"/>
          </p:cNvSpPr>
          <p:nvPr>
            <p:ph type="dt" sz="half" idx="10"/>
          </p:nvPr>
        </p:nvSpPr>
        <p:spPr/>
        <p:txBody>
          <a:bodyPr/>
          <a:lstStyle/>
          <a:p>
            <a:pPr algn="r"/>
            <a:fld id="{A37D6D71-8B28-4ED6-B932-04B197003D23}" type="datetimeFigureOut">
              <a:rPr lang="en-US" smtClean="0"/>
              <a:pPr algn="r"/>
              <a:t>11/26/2020</a:t>
            </a:fld>
            <a:endParaRPr lang="en-US" spc="50" dirty="0"/>
          </a:p>
        </p:txBody>
      </p:sp>
      <p:sp>
        <p:nvSpPr>
          <p:cNvPr id="5" name="Tijdelijke aanduiding voor voettekst 4">
            <a:extLst>
              <a:ext uri="{FF2B5EF4-FFF2-40B4-BE49-F238E27FC236}">
                <a16:creationId xmlns:a16="http://schemas.microsoft.com/office/drawing/2014/main" id="{08536AEF-6FFF-49FF-8028-68226981E7EB}"/>
              </a:ext>
            </a:extLst>
          </p:cNvPr>
          <p:cNvSpPr>
            <a:spLocks noGrp="1"/>
          </p:cNvSpPr>
          <p:nvPr>
            <p:ph type="ftr" sz="quarter" idx="11"/>
          </p:nvPr>
        </p:nvSpPr>
        <p:spPr/>
        <p:txBody>
          <a:bodyPr/>
          <a:lstStyle/>
          <a:p>
            <a:endParaRPr lang="en-US" spc="50" dirty="0"/>
          </a:p>
        </p:txBody>
      </p:sp>
      <p:sp>
        <p:nvSpPr>
          <p:cNvPr id="6" name="Tijdelijke aanduiding voor dianummer 5">
            <a:extLst>
              <a:ext uri="{FF2B5EF4-FFF2-40B4-BE49-F238E27FC236}">
                <a16:creationId xmlns:a16="http://schemas.microsoft.com/office/drawing/2014/main" id="{FC55C1BC-9419-4C11-A0EE-2A35C9045AC4}"/>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3921251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C788CF-BA73-44E7-AAED-FE279EA3CB6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B41F74D-CB92-41C2-B009-B02E9488811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7D2806B-F753-4B8A-957E-7375D7C8C758}"/>
              </a:ext>
            </a:extLst>
          </p:cNvPr>
          <p:cNvSpPr>
            <a:spLocks noGrp="1"/>
          </p:cNvSpPr>
          <p:nvPr>
            <p:ph type="dt" sz="half" idx="10"/>
          </p:nvPr>
        </p:nvSpPr>
        <p:spPr/>
        <p:txBody>
          <a:bodyPr/>
          <a:lstStyle/>
          <a:p>
            <a:pPr algn="r"/>
            <a:fld id="{A37D6D71-8B28-4ED6-B932-04B197003D23}" type="datetimeFigureOut">
              <a:rPr lang="en-US" smtClean="0"/>
              <a:pPr algn="r"/>
              <a:t>11/26/2020</a:t>
            </a:fld>
            <a:endParaRPr lang="en-US" spc="50" dirty="0"/>
          </a:p>
        </p:txBody>
      </p:sp>
      <p:sp>
        <p:nvSpPr>
          <p:cNvPr id="5" name="Tijdelijke aanduiding voor voettekst 4">
            <a:extLst>
              <a:ext uri="{FF2B5EF4-FFF2-40B4-BE49-F238E27FC236}">
                <a16:creationId xmlns:a16="http://schemas.microsoft.com/office/drawing/2014/main" id="{38A4F076-BFCC-413E-A2F4-622B51BAFB8F}"/>
              </a:ext>
            </a:extLst>
          </p:cNvPr>
          <p:cNvSpPr>
            <a:spLocks noGrp="1"/>
          </p:cNvSpPr>
          <p:nvPr>
            <p:ph type="ftr" sz="quarter" idx="11"/>
          </p:nvPr>
        </p:nvSpPr>
        <p:spPr/>
        <p:txBody>
          <a:bodyPr/>
          <a:lstStyle/>
          <a:p>
            <a:endParaRPr lang="en-US" spc="50" dirty="0"/>
          </a:p>
        </p:txBody>
      </p:sp>
      <p:sp>
        <p:nvSpPr>
          <p:cNvPr id="6" name="Tijdelijke aanduiding voor dianummer 5">
            <a:extLst>
              <a:ext uri="{FF2B5EF4-FFF2-40B4-BE49-F238E27FC236}">
                <a16:creationId xmlns:a16="http://schemas.microsoft.com/office/drawing/2014/main" id="{DB30919B-C6D9-4A42-B9BE-161354475D72}"/>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588429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40EDC3B-8A2F-486E-970F-BAAC1E06083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8D5F296-4F26-4EC9-B193-514EC57829A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1C75281-0F5D-4D69-A3C7-DE9F7DA3FC19}"/>
              </a:ext>
            </a:extLst>
          </p:cNvPr>
          <p:cNvSpPr>
            <a:spLocks noGrp="1"/>
          </p:cNvSpPr>
          <p:nvPr>
            <p:ph type="dt" sz="half" idx="10"/>
          </p:nvPr>
        </p:nvSpPr>
        <p:spPr/>
        <p:txBody>
          <a:bodyPr/>
          <a:lstStyle/>
          <a:p>
            <a:pPr algn="r"/>
            <a:fld id="{A37D6D71-8B28-4ED6-B932-04B197003D23}" type="datetimeFigureOut">
              <a:rPr lang="en-US" smtClean="0"/>
              <a:pPr algn="r"/>
              <a:t>11/26/2020</a:t>
            </a:fld>
            <a:endParaRPr lang="en-US" spc="50" dirty="0"/>
          </a:p>
        </p:txBody>
      </p:sp>
      <p:sp>
        <p:nvSpPr>
          <p:cNvPr id="5" name="Tijdelijke aanduiding voor voettekst 4">
            <a:extLst>
              <a:ext uri="{FF2B5EF4-FFF2-40B4-BE49-F238E27FC236}">
                <a16:creationId xmlns:a16="http://schemas.microsoft.com/office/drawing/2014/main" id="{B70F852E-B204-4476-9D1D-ED95700CA2A7}"/>
              </a:ext>
            </a:extLst>
          </p:cNvPr>
          <p:cNvSpPr>
            <a:spLocks noGrp="1"/>
          </p:cNvSpPr>
          <p:nvPr>
            <p:ph type="ftr" sz="quarter" idx="11"/>
          </p:nvPr>
        </p:nvSpPr>
        <p:spPr/>
        <p:txBody>
          <a:bodyPr/>
          <a:lstStyle/>
          <a:p>
            <a:endParaRPr lang="en-US" spc="50" dirty="0"/>
          </a:p>
        </p:txBody>
      </p:sp>
      <p:sp>
        <p:nvSpPr>
          <p:cNvPr id="6" name="Tijdelijke aanduiding voor dianummer 5">
            <a:extLst>
              <a:ext uri="{FF2B5EF4-FFF2-40B4-BE49-F238E27FC236}">
                <a16:creationId xmlns:a16="http://schemas.microsoft.com/office/drawing/2014/main" id="{B488EE2D-5B02-4FDD-AB72-1822BA7A71EA}"/>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3394491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3B1F2-2829-41B8-B2FD-9439D3AFCB7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A7F4DC-4484-487C-9366-F0A1599377C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5D24C11-7CB5-494B-BE99-A52CF591A6DA}"/>
              </a:ext>
            </a:extLst>
          </p:cNvPr>
          <p:cNvSpPr>
            <a:spLocks noGrp="1"/>
          </p:cNvSpPr>
          <p:nvPr>
            <p:ph type="dt" sz="half" idx="10"/>
          </p:nvPr>
        </p:nvSpPr>
        <p:spPr/>
        <p:txBody>
          <a:bodyPr/>
          <a:lstStyle/>
          <a:p>
            <a:pPr algn="r"/>
            <a:fld id="{A37D6D71-8B28-4ED6-B932-04B197003D23}" type="datetimeFigureOut">
              <a:rPr lang="en-US" smtClean="0"/>
              <a:pPr algn="r"/>
              <a:t>11/26/2020</a:t>
            </a:fld>
            <a:endParaRPr lang="en-US" spc="50" dirty="0"/>
          </a:p>
        </p:txBody>
      </p:sp>
      <p:sp>
        <p:nvSpPr>
          <p:cNvPr id="5" name="Tijdelijke aanduiding voor voettekst 4">
            <a:extLst>
              <a:ext uri="{FF2B5EF4-FFF2-40B4-BE49-F238E27FC236}">
                <a16:creationId xmlns:a16="http://schemas.microsoft.com/office/drawing/2014/main" id="{9A023F66-90E5-4511-8DC2-FCAFF4AE33B5}"/>
              </a:ext>
            </a:extLst>
          </p:cNvPr>
          <p:cNvSpPr>
            <a:spLocks noGrp="1"/>
          </p:cNvSpPr>
          <p:nvPr>
            <p:ph type="ftr" sz="quarter" idx="11"/>
          </p:nvPr>
        </p:nvSpPr>
        <p:spPr/>
        <p:txBody>
          <a:bodyPr/>
          <a:lstStyle/>
          <a:p>
            <a:endParaRPr lang="en-US" spc="50" dirty="0"/>
          </a:p>
        </p:txBody>
      </p:sp>
      <p:sp>
        <p:nvSpPr>
          <p:cNvPr id="6" name="Tijdelijke aanduiding voor dianummer 5">
            <a:extLst>
              <a:ext uri="{FF2B5EF4-FFF2-40B4-BE49-F238E27FC236}">
                <a16:creationId xmlns:a16="http://schemas.microsoft.com/office/drawing/2014/main" id="{BB9DE0F6-C1DA-4716-BF91-914803C3E7F8}"/>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196719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AF9DF-EF72-4621-AE1B-F0B3CA3BBB4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4768134-5377-491D-AABD-54E5872CBF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44C8120-83A6-427D-ABBB-4AB74102B723}"/>
              </a:ext>
            </a:extLst>
          </p:cNvPr>
          <p:cNvSpPr>
            <a:spLocks noGrp="1"/>
          </p:cNvSpPr>
          <p:nvPr>
            <p:ph type="dt" sz="half" idx="10"/>
          </p:nvPr>
        </p:nvSpPr>
        <p:spPr/>
        <p:txBody>
          <a:bodyPr/>
          <a:lstStyle/>
          <a:p>
            <a:pPr algn="r"/>
            <a:fld id="{A37D6D71-8B28-4ED6-B932-04B197003D23}" type="datetimeFigureOut">
              <a:rPr lang="en-US" smtClean="0"/>
              <a:pPr algn="r"/>
              <a:t>11/26/2020</a:t>
            </a:fld>
            <a:endParaRPr lang="en-US" spc="50" dirty="0"/>
          </a:p>
        </p:txBody>
      </p:sp>
      <p:sp>
        <p:nvSpPr>
          <p:cNvPr id="5" name="Tijdelijke aanduiding voor voettekst 4">
            <a:extLst>
              <a:ext uri="{FF2B5EF4-FFF2-40B4-BE49-F238E27FC236}">
                <a16:creationId xmlns:a16="http://schemas.microsoft.com/office/drawing/2014/main" id="{C5D7109C-4CD1-47C8-B332-2035FE3959A2}"/>
              </a:ext>
            </a:extLst>
          </p:cNvPr>
          <p:cNvSpPr>
            <a:spLocks noGrp="1"/>
          </p:cNvSpPr>
          <p:nvPr>
            <p:ph type="ftr" sz="quarter" idx="11"/>
          </p:nvPr>
        </p:nvSpPr>
        <p:spPr/>
        <p:txBody>
          <a:bodyPr/>
          <a:lstStyle/>
          <a:p>
            <a:endParaRPr lang="en-US" spc="50" dirty="0"/>
          </a:p>
        </p:txBody>
      </p:sp>
      <p:sp>
        <p:nvSpPr>
          <p:cNvPr id="6" name="Tijdelijke aanduiding voor dianummer 5">
            <a:extLst>
              <a:ext uri="{FF2B5EF4-FFF2-40B4-BE49-F238E27FC236}">
                <a16:creationId xmlns:a16="http://schemas.microsoft.com/office/drawing/2014/main" id="{9FA058E4-A112-4FE7-9581-BAA1862A9F5D}"/>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97101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9B1FB7-8E5D-4945-ABB4-6A50D320FEB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D292FFD-92D2-42BA-9ED1-FF06D592BDF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81A8F5F-3906-4B6D-AC7E-B2E404AD537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8B69383-5DCE-4702-9063-88241FBF04D4}"/>
              </a:ext>
            </a:extLst>
          </p:cNvPr>
          <p:cNvSpPr>
            <a:spLocks noGrp="1"/>
          </p:cNvSpPr>
          <p:nvPr>
            <p:ph type="dt" sz="half" idx="10"/>
          </p:nvPr>
        </p:nvSpPr>
        <p:spPr/>
        <p:txBody>
          <a:bodyPr/>
          <a:lstStyle/>
          <a:p>
            <a:pPr algn="r"/>
            <a:fld id="{A37D6D71-8B28-4ED6-B932-04B197003D23}" type="datetimeFigureOut">
              <a:rPr lang="en-US" smtClean="0"/>
              <a:pPr algn="r"/>
              <a:t>11/26/2020</a:t>
            </a:fld>
            <a:endParaRPr lang="en-US" spc="50" dirty="0"/>
          </a:p>
        </p:txBody>
      </p:sp>
      <p:sp>
        <p:nvSpPr>
          <p:cNvPr id="6" name="Tijdelijke aanduiding voor voettekst 5">
            <a:extLst>
              <a:ext uri="{FF2B5EF4-FFF2-40B4-BE49-F238E27FC236}">
                <a16:creationId xmlns:a16="http://schemas.microsoft.com/office/drawing/2014/main" id="{5D4B1D7C-2824-438D-A74E-96B2B3D300F8}"/>
              </a:ext>
            </a:extLst>
          </p:cNvPr>
          <p:cNvSpPr>
            <a:spLocks noGrp="1"/>
          </p:cNvSpPr>
          <p:nvPr>
            <p:ph type="ftr" sz="quarter" idx="11"/>
          </p:nvPr>
        </p:nvSpPr>
        <p:spPr/>
        <p:txBody>
          <a:bodyPr/>
          <a:lstStyle/>
          <a:p>
            <a:endParaRPr lang="en-US" spc="50" dirty="0"/>
          </a:p>
        </p:txBody>
      </p:sp>
      <p:sp>
        <p:nvSpPr>
          <p:cNvPr id="7" name="Tijdelijke aanduiding voor dianummer 6">
            <a:extLst>
              <a:ext uri="{FF2B5EF4-FFF2-40B4-BE49-F238E27FC236}">
                <a16:creationId xmlns:a16="http://schemas.microsoft.com/office/drawing/2014/main" id="{9FAC9A68-D0BB-423D-9A3B-0584858D5994}"/>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2266209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736E4E-81C8-4BA4-A5F9-99D356C45F6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0C6F064-46B9-4788-B2B5-A48C27FA47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B5D849D-E7B3-42D0-AD7D-26AC5376446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88ABDC2-DE17-4C33-B6DE-13153224C2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9BF7A0C-FBD2-4622-8567-B640C06EAC2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46CF6E3-975E-4D0B-B23A-4C82CE87F02E}"/>
              </a:ext>
            </a:extLst>
          </p:cNvPr>
          <p:cNvSpPr>
            <a:spLocks noGrp="1"/>
          </p:cNvSpPr>
          <p:nvPr>
            <p:ph type="dt" sz="half" idx="10"/>
          </p:nvPr>
        </p:nvSpPr>
        <p:spPr/>
        <p:txBody>
          <a:bodyPr/>
          <a:lstStyle/>
          <a:p>
            <a:pPr algn="r"/>
            <a:fld id="{A37D6D71-8B28-4ED6-B932-04B197003D23}" type="datetimeFigureOut">
              <a:rPr lang="en-US" smtClean="0"/>
              <a:pPr algn="r"/>
              <a:t>11/26/2020</a:t>
            </a:fld>
            <a:endParaRPr lang="en-US" spc="50" dirty="0"/>
          </a:p>
        </p:txBody>
      </p:sp>
      <p:sp>
        <p:nvSpPr>
          <p:cNvPr id="8" name="Tijdelijke aanduiding voor voettekst 7">
            <a:extLst>
              <a:ext uri="{FF2B5EF4-FFF2-40B4-BE49-F238E27FC236}">
                <a16:creationId xmlns:a16="http://schemas.microsoft.com/office/drawing/2014/main" id="{BC7B6F98-7421-479E-9E68-FF950744AF27}"/>
              </a:ext>
            </a:extLst>
          </p:cNvPr>
          <p:cNvSpPr>
            <a:spLocks noGrp="1"/>
          </p:cNvSpPr>
          <p:nvPr>
            <p:ph type="ftr" sz="quarter" idx="11"/>
          </p:nvPr>
        </p:nvSpPr>
        <p:spPr/>
        <p:txBody>
          <a:bodyPr/>
          <a:lstStyle/>
          <a:p>
            <a:endParaRPr lang="en-US" spc="50" dirty="0"/>
          </a:p>
        </p:txBody>
      </p:sp>
      <p:sp>
        <p:nvSpPr>
          <p:cNvPr id="9" name="Tijdelijke aanduiding voor dianummer 8">
            <a:extLst>
              <a:ext uri="{FF2B5EF4-FFF2-40B4-BE49-F238E27FC236}">
                <a16:creationId xmlns:a16="http://schemas.microsoft.com/office/drawing/2014/main" id="{2D7FCE8D-8284-4073-B782-DC399DF0E9CD}"/>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191955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FEF02-F1C1-4F94-891E-667DCD88982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39D25C9-95AF-4B8A-8F8B-EF17805C816D}"/>
              </a:ext>
            </a:extLst>
          </p:cNvPr>
          <p:cNvSpPr>
            <a:spLocks noGrp="1"/>
          </p:cNvSpPr>
          <p:nvPr>
            <p:ph type="dt" sz="half" idx="10"/>
          </p:nvPr>
        </p:nvSpPr>
        <p:spPr/>
        <p:txBody>
          <a:bodyPr/>
          <a:lstStyle/>
          <a:p>
            <a:pPr algn="r"/>
            <a:fld id="{A37D6D71-8B28-4ED6-B932-04B197003D23}" type="datetimeFigureOut">
              <a:rPr lang="en-US" smtClean="0"/>
              <a:pPr algn="r"/>
              <a:t>11/26/2020</a:t>
            </a:fld>
            <a:endParaRPr lang="en-US" spc="50" dirty="0"/>
          </a:p>
        </p:txBody>
      </p:sp>
      <p:sp>
        <p:nvSpPr>
          <p:cNvPr id="4" name="Tijdelijke aanduiding voor voettekst 3">
            <a:extLst>
              <a:ext uri="{FF2B5EF4-FFF2-40B4-BE49-F238E27FC236}">
                <a16:creationId xmlns:a16="http://schemas.microsoft.com/office/drawing/2014/main" id="{5344CE05-1C1D-4EF5-92B4-224824CE69E7}"/>
              </a:ext>
            </a:extLst>
          </p:cNvPr>
          <p:cNvSpPr>
            <a:spLocks noGrp="1"/>
          </p:cNvSpPr>
          <p:nvPr>
            <p:ph type="ftr" sz="quarter" idx="11"/>
          </p:nvPr>
        </p:nvSpPr>
        <p:spPr/>
        <p:txBody>
          <a:bodyPr/>
          <a:lstStyle/>
          <a:p>
            <a:endParaRPr lang="en-US" spc="50" dirty="0"/>
          </a:p>
        </p:txBody>
      </p:sp>
      <p:sp>
        <p:nvSpPr>
          <p:cNvPr id="5" name="Tijdelijke aanduiding voor dianummer 4">
            <a:extLst>
              <a:ext uri="{FF2B5EF4-FFF2-40B4-BE49-F238E27FC236}">
                <a16:creationId xmlns:a16="http://schemas.microsoft.com/office/drawing/2014/main" id="{C3EFDA8A-F07D-46B5-BA22-5E3E718759EA}"/>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2154621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86F3C20-196C-43E4-BC7D-C0505AE19377}"/>
              </a:ext>
            </a:extLst>
          </p:cNvPr>
          <p:cNvSpPr>
            <a:spLocks noGrp="1"/>
          </p:cNvSpPr>
          <p:nvPr>
            <p:ph type="dt" sz="half" idx="10"/>
          </p:nvPr>
        </p:nvSpPr>
        <p:spPr/>
        <p:txBody>
          <a:bodyPr/>
          <a:lstStyle/>
          <a:p>
            <a:pPr algn="r"/>
            <a:fld id="{A37D6D71-8B28-4ED6-B932-04B197003D23}" type="datetimeFigureOut">
              <a:rPr lang="en-US" smtClean="0"/>
              <a:pPr algn="r"/>
              <a:t>11/26/2020</a:t>
            </a:fld>
            <a:endParaRPr lang="en-US" spc="50" dirty="0"/>
          </a:p>
        </p:txBody>
      </p:sp>
      <p:sp>
        <p:nvSpPr>
          <p:cNvPr id="3" name="Tijdelijke aanduiding voor voettekst 2">
            <a:extLst>
              <a:ext uri="{FF2B5EF4-FFF2-40B4-BE49-F238E27FC236}">
                <a16:creationId xmlns:a16="http://schemas.microsoft.com/office/drawing/2014/main" id="{0329BDAB-E3C4-4212-8860-B502A0FAAEDE}"/>
              </a:ext>
            </a:extLst>
          </p:cNvPr>
          <p:cNvSpPr>
            <a:spLocks noGrp="1"/>
          </p:cNvSpPr>
          <p:nvPr>
            <p:ph type="ftr" sz="quarter" idx="11"/>
          </p:nvPr>
        </p:nvSpPr>
        <p:spPr/>
        <p:txBody>
          <a:bodyPr/>
          <a:lstStyle/>
          <a:p>
            <a:endParaRPr lang="en-US" spc="50" dirty="0"/>
          </a:p>
        </p:txBody>
      </p:sp>
      <p:sp>
        <p:nvSpPr>
          <p:cNvPr id="4" name="Tijdelijke aanduiding voor dianummer 3">
            <a:extLst>
              <a:ext uri="{FF2B5EF4-FFF2-40B4-BE49-F238E27FC236}">
                <a16:creationId xmlns:a16="http://schemas.microsoft.com/office/drawing/2014/main" id="{C69C10A3-DE1D-433A-8EF4-1369BF05246E}"/>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141704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338B6-9413-4ACD-AD92-13C55F21BD5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8664B20-BBF6-454B-ABC2-B09A028FA4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DCC1208-1D16-49FE-80A7-14A5205956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4725AD4-5B82-4D68-8370-4F67EBB564A6}"/>
              </a:ext>
            </a:extLst>
          </p:cNvPr>
          <p:cNvSpPr>
            <a:spLocks noGrp="1"/>
          </p:cNvSpPr>
          <p:nvPr>
            <p:ph type="dt" sz="half" idx="10"/>
          </p:nvPr>
        </p:nvSpPr>
        <p:spPr/>
        <p:txBody>
          <a:bodyPr/>
          <a:lstStyle/>
          <a:p>
            <a:pPr algn="r"/>
            <a:fld id="{A37D6D71-8B28-4ED6-B932-04B197003D23}" type="datetimeFigureOut">
              <a:rPr lang="en-US" smtClean="0"/>
              <a:pPr algn="r"/>
              <a:t>11/26/2020</a:t>
            </a:fld>
            <a:endParaRPr lang="en-US" spc="50" dirty="0"/>
          </a:p>
        </p:txBody>
      </p:sp>
      <p:sp>
        <p:nvSpPr>
          <p:cNvPr id="6" name="Tijdelijke aanduiding voor voettekst 5">
            <a:extLst>
              <a:ext uri="{FF2B5EF4-FFF2-40B4-BE49-F238E27FC236}">
                <a16:creationId xmlns:a16="http://schemas.microsoft.com/office/drawing/2014/main" id="{67CBC1E6-E6AA-4907-9266-FEDB3F2200CD}"/>
              </a:ext>
            </a:extLst>
          </p:cNvPr>
          <p:cNvSpPr>
            <a:spLocks noGrp="1"/>
          </p:cNvSpPr>
          <p:nvPr>
            <p:ph type="ftr" sz="quarter" idx="11"/>
          </p:nvPr>
        </p:nvSpPr>
        <p:spPr/>
        <p:txBody>
          <a:bodyPr/>
          <a:lstStyle/>
          <a:p>
            <a:endParaRPr lang="en-US" spc="50" dirty="0"/>
          </a:p>
        </p:txBody>
      </p:sp>
      <p:sp>
        <p:nvSpPr>
          <p:cNvPr id="7" name="Tijdelijke aanduiding voor dianummer 6">
            <a:extLst>
              <a:ext uri="{FF2B5EF4-FFF2-40B4-BE49-F238E27FC236}">
                <a16:creationId xmlns:a16="http://schemas.microsoft.com/office/drawing/2014/main" id="{F15CD97A-275B-47FB-9DAA-7E288D55BA62}"/>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1547390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C0C2A-B1A0-45F8-8873-8EF7374CCE6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5798D3E-E0E7-4FD5-92C9-1560F6AB42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55B04E5-7F37-4F60-98E2-E5D51A376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FE45729-7B0B-4B2D-9DC9-12788E6EE536}"/>
              </a:ext>
            </a:extLst>
          </p:cNvPr>
          <p:cNvSpPr>
            <a:spLocks noGrp="1"/>
          </p:cNvSpPr>
          <p:nvPr>
            <p:ph type="dt" sz="half" idx="10"/>
          </p:nvPr>
        </p:nvSpPr>
        <p:spPr/>
        <p:txBody>
          <a:bodyPr/>
          <a:lstStyle/>
          <a:p>
            <a:pPr algn="r"/>
            <a:fld id="{A37D6D71-8B28-4ED6-B932-04B197003D23}" type="datetimeFigureOut">
              <a:rPr lang="en-US" smtClean="0"/>
              <a:pPr algn="r"/>
              <a:t>11/26/2020</a:t>
            </a:fld>
            <a:endParaRPr lang="en-US" spc="50" dirty="0"/>
          </a:p>
        </p:txBody>
      </p:sp>
      <p:sp>
        <p:nvSpPr>
          <p:cNvPr id="6" name="Tijdelijke aanduiding voor voettekst 5">
            <a:extLst>
              <a:ext uri="{FF2B5EF4-FFF2-40B4-BE49-F238E27FC236}">
                <a16:creationId xmlns:a16="http://schemas.microsoft.com/office/drawing/2014/main" id="{AAC48191-BB9D-4236-88B4-98DD14DE4C06}"/>
              </a:ext>
            </a:extLst>
          </p:cNvPr>
          <p:cNvSpPr>
            <a:spLocks noGrp="1"/>
          </p:cNvSpPr>
          <p:nvPr>
            <p:ph type="ftr" sz="quarter" idx="11"/>
          </p:nvPr>
        </p:nvSpPr>
        <p:spPr/>
        <p:txBody>
          <a:bodyPr/>
          <a:lstStyle/>
          <a:p>
            <a:endParaRPr lang="en-US" spc="50" dirty="0"/>
          </a:p>
        </p:txBody>
      </p:sp>
      <p:sp>
        <p:nvSpPr>
          <p:cNvPr id="7" name="Tijdelijke aanduiding voor dianummer 6">
            <a:extLst>
              <a:ext uri="{FF2B5EF4-FFF2-40B4-BE49-F238E27FC236}">
                <a16:creationId xmlns:a16="http://schemas.microsoft.com/office/drawing/2014/main" id="{AE08159E-5F94-4E4F-9BDE-C5D2EB4BB551}"/>
              </a:ext>
            </a:extLst>
          </p:cNvPr>
          <p:cNvSpPr>
            <a:spLocks noGrp="1"/>
          </p:cNvSpPr>
          <p:nvPr>
            <p:ph type="sldNum" sz="quarter" idx="12"/>
          </p:nvPr>
        </p:nvSpPr>
        <p:spPr/>
        <p:txBody>
          <a:body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42901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50DBC50-B994-4A19-A379-8B13D93AA7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4D8F7F3-F4D5-44BD-B720-DF5BA4FCBB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6DF5150-BDF5-4331-82BF-3E27182A5B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A37D6D71-8B28-4ED6-B932-04B197003D23}" type="datetimeFigureOut">
              <a:rPr lang="en-US" smtClean="0"/>
              <a:pPr algn="r"/>
              <a:t>11/26/2020</a:t>
            </a:fld>
            <a:endParaRPr lang="en-US" spc="50" dirty="0"/>
          </a:p>
        </p:txBody>
      </p:sp>
      <p:sp>
        <p:nvSpPr>
          <p:cNvPr id="5" name="Tijdelijke aanduiding voor voettekst 4">
            <a:extLst>
              <a:ext uri="{FF2B5EF4-FFF2-40B4-BE49-F238E27FC236}">
                <a16:creationId xmlns:a16="http://schemas.microsoft.com/office/drawing/2014/main" id="{BC2E4016-A0A7-4451-AB7D-F31C5AEFCE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pc="50" dirty="0"/>
          </a:p>
        </p:txBody>
      </p:sp>
      <p:sp>
        <p:nvSpPr>
          <p:cNvPr id="6" name="Tijdelijke aanduiding voor dianummer 5">
            <a:extLst>
              <a:ext uri="{FF2B5EF4-FFF2-40B4-BE49-F238E27FC236}">
                <a16:creationId xmlns:a16="http://schemas.microsoft.com/office/drawing/2014/main" id="{08244D91-6486-4272-9659-60EFB13C39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97E8200-1950-409B-82E7-99938E7AE355}" type="slidenum">
              <a:rPr lang="en-US" smtClean="0"/>
              <a:pPr algn="l"/>
              <a:t>‹nr.›</a:t>
            </a:fld>
            <a:endParaRPr lang="en-US" dirty="0"/>
          </a:p>
        </p:txBody>
      </p:sp>
    </p:spTree>
    <p:extLst>
      <p:ext uri="{BB962C8B-B14F-4D97-AF65-F5344CB8AC3E}">
        <p14:creationId xmlns:p14="http://schemas.microsoft.com/office/powerpoint/2010/main" val="7178115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www.huidarts.com/" TargetMode="External"/><Relationship Id="rId4" Type="http://schemas.openxmlformats.org/officeDocument/2006/relationships/hyperlink" Target="https://www.huidziekten.n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4FFFA96B-AABC-4438-8D4F-E89E415E7AE1}"/>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dirty="0">
              <a:solidFill>
                <a:srgbClr val="FFFFFF"/>
              </a:solidFill>
              <a:latin typeface="+mj-lt"/>
              <a:ea typeface="+mj-ea"/>
              <a:cs typeface="+mj-cs"/>
            </a:endParaRPr>
          </a:p>
          <a:p>
            <a:pPr>
              <a:lnSpc>
                <a:spcPct val="90000"/>
              </a:lnSpc>
              <a:spcBef>
                <a:spcPct val="0"/>
              </a:spcBef>
              <a:spcAft>
                <a:spcPts val="600"/>
              </a:spcAft>
            </a:pPr>
            <a:r>
              <a:rPr lang="en-US" sz="6000" dirty="0" err="1">
                <a:solidFill>
                  <a:srgbClr val="FFFFFF"/>
                </a:solidFill>
                <a:ea typeface="+mj-ea"/>
                <a:cs typeface="+mj-cs"/>
              </a:rPr>
              <a:t>Huid</a:t>
            </a:r>
            <a:r>
              <a:rPr lang="en-US" sz="6000" dirty="0">
                <a:solidFill>
                  <a:srgbClr val="FFFFFF"/>
                </a:solidFill>
                <a:ea typeface="+mj-ea"/>
                <a:cs typeface="+mj-cs"/>
              </a:rPr>
              <a:t> </a:t>
            </a:r>
          </a:p>
          <a:p>
            <a:pPr>
              <a:lnSpc>
                <a:spcPct val="90000"/>
              </a:lnSpc>
              <a:spcBef>
                <a:spcPct val="0"/>
              </a:spcBef>
              <a:spcAft>
                <a:spcPts val="600"/>
              </a:spcAft>
            </a:pPr>
            <a:endParaRPr lang="en-US" sz="3600" dirty="0">
              <a:solidFill>
                <a:srgbClr val="FFFFFF"/>
              </a:solidFill>
              <a:latin typeface="+mj-lt"/>
              <a:ea typeface="+mj-ea"/>
              <a:cs typeface="+mj-cs"/>
            </a:endParaRPr>
          </a:p>
          <a:p>
            <a:pPr>
              <a:lnSpc>
                <a:spcPct val="90000"/>
              </a:lnSpc>
              <a:spcBef>
                <a:spcPct val="0"/>
              </a:spcBef>
              <a:spcAft>
                <a:spcPts val="600"/>
              </a:spcAft>
            </a:pPr>
            <a:r>
              <a:rPr lang="en-US" sz="3600" dirty="0">
                <a:solidFill>
                  <a:srgbClr val="FFFFFF"/>
                </a:solidFill>
                <a:latin typeface="+mj-lt"/>
                <a:ea typeface="+mj-ea"/>
                <a:cs typeface="+mj-cs"/>
              </a:rPr>
              <a:t>MK  H11       </a:t>
            </a:r>
          </a:p>
          <a:p>
            <a:pPr>
              <a:lnSpc>
                <a:spcPct val="90000"/>
              </a:lnSpc>
              <a:spcBef>
                <a:spcPct val="0"/>
              </a:spcBef>
              <a:spcAft>
                <a:spcPts val="600"/>
              </a:spcAft>
            </a:pPr>
            <a:r>
              <a:rPr lang="en-US" sz="3600" dirty="0">
                <a:solidFill>
                  <a:srgbClr val="FFFFFF"/>
                </a:solidFill>
                <a:latin typeface="+mj-lt"/>
                <a:ea typeface="+mj-ea"/>
                <a:cs typeface="+mj-cs"/>
              </a:rPr>
              <a:t>25-11-2020</a:t>
            </a:r>
          </a:p>
        </p:txBody>
      </p:sp>
      <p:sp>
        <p:nvSpPr>
          <p:cNvPr id="2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2A50AAD1-6C0E-41DD-8238-8FFB95D68852}"/>
              </a:ext>
            </a:extLst>
          </p:cNvPr>
          <p:cNvPicPr>
            <a:picLocks noChangeAspect="1"/>
          </p:cNvPicPr>
          <p:nvPr/>
        </p:nvPicPr>
        <p:blipFill rotWithShape="1">
          <a:blip r:embed="rId2"/>
          <a:srcRect t="1648"/>
          <a:stretch/>
        </p:blipFill>
        <p:spPr>
          <a:xfrm>
            <a:off x="976251" y="942538"/>
            <a:ext cx="7163222" cy="4808332"/>
          </a:xfrm>
          <a:prstGeom prst="rect">
            <a:avLst/>
          </a:prstGeom>
          <a:effectLst/>
        </p:spPr>
      </p:pic>
    </p:spTree>
    <p:extLst>
      <p:ext uri="{BB962C8B-B14F-4D97-AF65-F5344CB8AC3E}">
        <p14:creationId xmlns:p14="http://schemas.microsoft.com/office/powerpoint/2010/main" val="100880771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904126" y="365125"/>
            <a:ext cx="10449674" cy="1325563"/>
          </a:xfrm>
        </p:spPr>
        <p:txBody>
          <a:bodyPr>
            <a:normAutofit/>
          </a:bodyPr>
          <a:lstStyle/>
          <a:p>
            <a:r>
              <a:rPr lang="nl-NL" sz="4000" b="1" dirty="0">
                <a:solidFill>
                  <a:schemeClr val="tx2"/>
                </a:solidFill>
                <a:latin typeface="+mn-lt"/>
              </a:rPr>
              <a:t>Urticaria (netelroos of galbulten)</a:t>
            </a: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838200" y="2438400"/>
            <a:ext cx="10515600" cy="4419600"/>
          </a:xfrm>
        </p:spPr>
        <p:txBody>
          <a:bodyPr>
            <a:normAutofit/>
          </a:bodyPr>
          <a:lstStyle/>
          <a:p>
            <a:pPr marL="0" indent="0">
              <a:buNone/>
            </a:pPr>
            <a:r>
              <a:rPr lang="nl-NL" sz="2600" b="1" dirty="0"/>
              <a:t>Beschrijving:</a:t>
            </a:r>
            <a:r>
              <a:rPr lang="nl-NL" sz="2600" dirty="0"/>
              <a:t> Bij netelroos heeft u plotseling jeukende rode bulten op uw huid. </a:t>
            </a:r>
          </a:p>
          <a:p>
            <a:pPr marL="0" indent="0">
              <a:buNone/>
            </a:pPr>
            <a:endParaRPr lang="nl-NL" sz="2600" dirty="0"/>
          </a:p>
          <a:p>
            <a:pPr marL="0" indent="0">
              <a:buNone/>
            </a:pPr>
            <a:r>
              <a:rPr lang="nl-NL" sz="2600" b="1" dirty="0"/>
              <a:t>Oorzaken: v</a:t>
            </a:r>
            <a:r>
              <a:rPr lang="nl-NL" sz="2600" dirty="0"/>
              <a:t>irussen, voeding, medicijnen of insectenbeten kunnen een oorzaak zijn.</a:t>
            </a:r>
          </a:p>
          <a:p>
            <a:pPr marL="0" indent="0">
              <a:buNone/>
            </a:pPr>
            <a:endParaRPr lang="nl-NL" sz="2600" dirty="0"/>
          </a:p>
          <a:p>
            <a:pPr marL="0" indent="0">
              <a:buNone/>
            </a:pPr>
            <a:r>
              <a:rPr lang="nl-NL" sz="2600" b="1" dirty="0"/>
              <a:t>Behandeling:</a:t>
            </a:r>
            <a:r>
              <a:rPr lang="nl-NL" sz="2600" dirty="0"/>
              <a:t> antihistaminicum.</a:t>
            </a:r>
          </a:p>
          <a:p>
            <a:pPr marL="0" indent="0">
              <a:buNone/>
            </a:pPr>
            <a:endParaRPr lang="nl-NL" sz="2600" dirty="0"/>
          </a:p>
          <a:p>
            <a:pPr marL="0" indent="0">
              <a:buNone/>
            </a:pPr>
            <a:endParaRPr lang="nl-NL" sz="2600" dirty="0"/>
          </a:p>
          <a:p>
            <a:pPr marL="0" indent="0">
              <a:buNone/>
            </a:pPr>
            <a:endParaRPr lang="nl-NL" sz="2600" dirty="0"/>
          </a:p>
          <a:p>
            <a:pPr marL="0" indent="0">
              <a:buNone/>
            </a:pPr>
            <a:endParaRPr lang="nl-NL" sz="2600" dirty="0"/>
          </a:p>
          <a:p>
            <a:pPr marL="0" indent="0">
              <a:buNone/>
            </a:pPr>
            <a:endParaRPr lang="nl-NL" sz="2600" dirty="0"/>
          </a:p>
          <a:p>
            <a:pPr marL="0" indent="0">
              <a:buNone/>
            </a:pPr>
            <a:endParaRPr lang="nl-NL" sz="2600" dirty="0"/>
          </a:p>
          <a:p>
            <a:pPr marL="0" indent="0">
              <a:buNone/>
            </a:pPr>
            <a:endParaRPr lang="nl-NL" sz="2600" dirty="0"/>
          </a:p>
        </p:txBody>
      </p:sp>
      <p:pic>
        <p:nvPicPr>
          <p:cNvPr id="5" name="Afbeelding 4">
            <a:extLst>
              <a:ext uri="{FF2B5EF4-FFF2-40B4-BE49-F238E27FC236}">
                <a16:creationId xmlns:a16="http://schemas.microsoft.com/office/drawing/2014/main" id="{9DA861E6-FBB8-443B-8255-7A836EFE573F}"/>
              </a:ext>
            </a:extLst>
          </p:cNvPr>
          <p:cNvPicPr>
            <a:picLocks noChangeAspect="1"/>
          </p:cNvPicPr>
          <p:nvPr/>
        </p:nvPicPr>
        <p:blipFill>
          <a:blip r:embed="rId2"/>
          <a:stretch>
            <a:fillRect/>
          </a:stretch>
        </p:blipFill>
        <p:spPr>
          <a:xfrm>
            <a:off x="7386639" y="4402139"/>
            <a:ext cx="3286124" cy="2190749"/>
          </a:xfrm>
          <a:prstGeom prst="rect">
            <a:avLst/>
          </a:prstGeom>
        </p:spPr>
      </p:pic>
    </p:spTree>
    <p:extLst>
      <p:ext uri="{BB962C8B-B14F-4D97-AF65-F5344CB8AC3E}">
        <p14:creationId xmlns:p14="http://schemas.microsoft.com/office/powerpoint/2010/main" val="418410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904126" y="365125"/>
            <a:ext cx="10449674" cy="1325563"/>
          </a:xfrm>
        </p:spPr>
        <p:txBody>
          <a:bodyPr>
            <a:normAutofit/>
          </a:bodyPr>
          <a:lstStyle/>
          <a:p>
            <a:r>
              <a:rPr lang="nl-NL" sz="4000" b="1" dirty="0">
                <a:solidFill>
                  <a:schemeClr val="tx2"/>
                </a:solidFill>
                <a:latin typeface="+mn-lt"/>
              </a:rPr>
              <a:t>Psoriasis</a:t>
            </a: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838200" y="2438400"/>
            <a:ext cx="10515600" cy="4419600"/>
          </a:xfrm>
        </p:spPr>
        <p:txBody>
          <a:bodyPr>
            <a:normAutofit/>
          </a:bodyPr>
          <a:lstStyle/>
          <a:p>
            <a:pPr marL="0" indent="0">
              <a:buNone/>
            </a:pPr>
            <a:r>
              <a:rPr lang="nl-NL" sz="2600" b="1" dirty="0"/>
              <a:t>Beschrijving: </a:t>
            </a:r>
            <a:r>
              <a:rPr lang="nl-NL" sz="2600" dirty="0"/>
              <a:t> huidaandoening met schilfers, roodheid en jeuk. veelvoorkomende auto-immuunziekte van de huid. erfelijke factoren spelen een grote rol.</a:t>
            </a:r>
          </a:p>
          <a:p>
            <a:pPr marL="0" indent="0">
              <a:buNone/>
            </a:pPr>
            <a:endParaRPr lang="nl-NL" sz="2600" dirty="0"/>
          </a:p>
          <a:p>
            <a:pPr marL="0" indent="0">
              <a:buNone/>
            </a:pPr>
            <a:r>
              <a:rPr lang="nl-NL" sz="2600" dirty="0"/>
              <a:t>Psoriasis kan bij gebruik van bepaalde medicijnen mogelijk iets verergeren (bijvoorbeeld lithium , bètablokkers, malariapillen en bepaalde pijnstillers zoals ibuprofen en </a:t>
            </a:r>
            <a:r>
              <a:rPr lang="nl-NL" sz="2600" dirty="0" err="1"/>
              <a:t>diclofenac</a:t>
            </a:r>
            <a:r>
              <a:rPr lang="nl-NL" sz="2600" dirty="0"/>
              <a:t> ).</a:t>
            </a:r>
          </a:p>
          <a:p>
            <a:pPr marL="0" indent="0">
              <a:buNone/>
            </a:pPr>
            <a:endParaRPr lang="nl-NL" sz="2600" dirty="0"/>
          </a:p>
          <a:p>
            <a:pPr marL="0" indent="0">
              <a:buNone/>
            </a:pPr>
            <a:endParaRPr lang="nl-NL" sz="2600" dirty="0"/>
          </a:p>
          <a:p>
            <a:pPr marL="0" indent="0">
              <a:buNone/>
            </a:pPr>
            <a:endParaRPr lang="nl-NL" sz="2600" dirty="0"/>
          </a:p>
          <a:p>
            <a:pPr marL="0" indent="0">
              <a:buNone/>
            </a:pPr>
            <a:endParaRPr lang="nl-NL" sz="2600" dirty="0"/>
          </a:p>
          <a:p>
            <a:pPr marL="0" indent="0">
              <a:buNone/>
            </a:pPr>
            <a:endParaRPr lang="nl-NL" sz="2600" dirty="0"/>
          </a:p>
          <a:p>
            <a:pPr marL="0" indent="0">
              <a:buNone/>
            </a:pPr>
            <a:endParaRPr lang="nl-NL" sz="2600" dirty="0"/>
          </a:p>
        </p:txBody>
      </p:sp>
      <p:pic>
        <p:nvPicPr>
          <p:cNvPr id="4" name="Afbeelding 3">
            <a:extLst>
              <a:ext uri="{FF2B5EF4-FFF2-40B4-BE49-F238E27FC236}">
                <a16:creationId xmlns:a16="http://schemas.microsoft.com/office/drawing/2014/main" id="{9F4E33A5-9E38-4AB6-A637-8599B721670E}"/>
              </a:ext>
            </a:extLst>
          </p:cNvPr>
          <p:cNvPicPr>
            <a:picLocks noChangeAspect="1"/>
          </p:cNvPicPr>
          <p:nvPr/>
        </p:nvPicPr>
        <p:blipFill>
          <a:blip r:embed="rId2"/>
          <a:stretch>
            <a:fillRect/>
          </a:stretch>
        </p:blipFill>
        <p:spPr>
          <a:xfrm>
            <a:off x="7024687" y="5026025"/>
            <a:ext cx="3990976" cy="1662907"/>
          </a:xfrm>
          <a:prstGeom prst="rect">
            <a:avLst/>
          </a:prstGeom>
        </p:spPr>
      </p:pic>
    </p:spTree>
    <p:extLst>
      <p:ext uri="{BB962C8B-B14F-4D97-AF65-F5344CB8AC3E}">
        <p14:creationId xmlns:p14="http://schemas.microsoft.com/office/powerpoint/2010/main" val="2687584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904126" y="365125"/>
            <a:ext cx="10449674" cy="1325563"/>
          </a:xfrm>
        </p:spPr>
        <p:txBody>
          <a:bodyPr>
            <a:normAutofit/>
          </a:bodyPr>
          <a:lstStyle/>
          <a:p>
            <a:r>
              <a:rPr lang="nl-NL" sz="4000" b="1" dirty="0">
                <a:solidFill>
                  <a:schemeClr val="tx2"/>
                </a:solidFill>
                <a:latin typeface="+mn-lt"/>
              </a:rPr>
              <a:t>Psoriasis</a:t>
            </a: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838200" y="2438400"/>
            <a:ext cx="10515600" cy="4419600"/>
          </a:xfrm>
        </p:spPr>
        <p:txBody>
          <a:bodyPr>
            <a:normAutofit/>
          </a:bodyPr>
          <a:lstStyle/>
          <a:p>
            <a:pPr marL="0" indent="0">
              <a:buNone/>
            </a:pPr>
            <a:r>
              <a:rPr lang="nl-NL" sz="2600" b="1" dirty="0"/>
              <a:t>Advies</a:t>
            </a:r>
            <a:r>
              <a:rPr lang="nl-NL" sz="2600" dirty="0"/>
              <a:t> : </a:t>
            </a:r>
          </a:p>
          <a:p>
            <a:r>
              <a:rPr lang="nl-NL" sz="2600" dirty="0"/>
              <a:t>roken en alcohol kunnen de klachten  verergeren</a:t>
            </a:r>
          </a:p>
          <a:p>
            <a:r>
              <a:rPr lang="nl-NL" sz="2600" dirty="0"/>
              <a:t>Huid vet houden</a:t>
            </a:r>
          </a:p>
          <a:p>
            <a:r>
              <a:rPr lang="nl-NL" sz="2600" dirty="0"/>
              <a:t>Corticosteroïden (zalf, crème of lotion)</a:t>
            </a:r>
          </a:p>
          <a:p>
            <a:r>
              <a:rPr lang="nl-NL" sz="2600" dirty="0"/>
              <a:t>Vitamine D</a:t>
            </a:r>
          </a:p>
          <a:p>
            <a:r>
              <a:rPr lang="nl-NL" sz="2600" dirty="0"/>
              <a:t>UV-therapie</a:t>
            </a:r>
          </a:p>
          <a:p>
            <a:pPr marL="0" indent="0">
              <a:buNone/>
            </a:pPr>
            <a:endParaRPr lang="nl-NL" sz="2600" dirty="0"/>
          </a:p>
          <a:p>
            <a:pPr marL="0" indent="0">
              <a:buNone/>
            </a:pPr>
            <a:endParaRPr lang="nl-NL" sz="2600" dirty="0"/>
          </a:p>
          <a:p>
            <a:pPr marL="0" indent="0">
              <a:buNone/>
            </a:pPr>
            <a:endParaRPr lang="nl-NL" sz="2600" dirty="0"/>
          </a:p>
          <a:p>
            <a:pPr marL="0" indent="0">
              <a:buNone/>
            </a:pPr>
            <a:endParaRPr lang="nl-NL" sz="2600" dirty="0"/>
          </a:p>
          <a:p>
            <a:pPr marL="0" indent="0">
              <a:buNone/>
            </a:pPr>
            <a:endParaRPr lang="nl-NL" sz="2600" dirty="0"/>
          </a:p>
        </p:txBody>
      </p:sp>
      <p:pic>
        <p:nvPicPr>
          <p:cNvPr id="5" name="Afbeelding 4">
            <a:extLst>
              <a:ext uri="{FF2B5EF4-FFF2-40B4-BE49-F238E27FC236}">
                <a16:creationId xmlns:a16="http://schemas.microsoft.com/office/drawing/2014/main" id="{22043213-D19C-4034-9AF8-62231C05537D}"/>
              </a:ext>
            </a:extLst>
          </p:cNvPr>
          <p:cNvPicPr>
            <a:picLocks noChangeAspect="1"/>
          </p:cNvPicPr>
          <p:nvPr/>
        </p:nvPicPr>
        <p:blipFill>
          <a:blip r:embed="rId2"/>
          <a:stretch>
            <a:fillRect/>
          </a:stretch>
        </p:blipFill>
        <p:spPr>
          <a:xfrm>
            <a:off x="7841694" y="2997486"/>
            <a:ext cx="3855595" cy="2704671"/>
          </a:xfrm>
          <a:prstGeom prst="rect">
            <a:avLst/>
          </a:prstGeom>
        </p:spPr>
      </p:pic>
    </p:spTree>
    <p:extLst>
      <p:ext uri="{BB962C8B-B14F-4D97-AF65-F5344CB8AC3E}">
        <p14:creationId xmlns:p14="http://schemas.microsoft.com/office/powerpoint/2010/main" val="2818515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708917" y="365125"/>
            <a:ext cx="10644883" cy="1325563"/>
          </a:xfrm>
        </p:spPr>
        <p:txBody>
          <a:bodyPr>
            <a:normAutofit/>
          </a:bodyPr>
          <a:lstStyle/>
          <a:p>
            <a:r>
              <a:rPr lang="nl-NL" sz="4000" b="1" dirty="0">
                <a:solidFill>
                  <a:schemeClr val="tx2"/>
                </a:solidFill>
                <a:latin typeface="+mn-lt"/>
              </a:rPr>
              <a:t>Acne vulgaris (jeugdpuistjes) </a:t>
            </a: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591621" y="2073275"/>
            <a:ext cx="10515600" cy="4419600"/>
          </a:xfrm>
        </p:spPr>
        <p:txBody>
          <a:bodyPr>
            <a:normAutofit/>
          </a:bodyPr>
          <a:lstStyle/>
          <a:p>
            <a:pPr marL="0" indent="0">
              <a:buNone/>
            </a:pPr>
            <a:r>
              <a:rPr lang="nl-NL" sz="2600" b="1" dirty="0"/>
              <a:t>Beschrijving</a:t>
            </a:r>
            <a:r>
              <a:rPr lang="nl-NL" sz="2600" dirty="0"/>
              <a:t>: bij acne ontstaan er puistjes in het gezicht, op de rug, op de borst of op de schouders.</a:t>
            </a:r>
          </a:p>
          <a:p>
            <a:pPr marL="0" indent="0">
              <a:buNone/>
            </a:pPr>
            <a:endParaRPr lang="nl-NL" sz="2600" dirty="0"/>
          </a:p>
          <a:p>
            <a:pPr marL="0" indent="0">
              <a:buNone/>
            </a:pPr>
            <a:r>
              <a:rPr lang="nl-NL" sz="2600" b="1" dirty="0"/>
              <a:t>Hormoonveranderingen tijdens de puberteit zorgen ervoor dat:</a:t>
            </a:r>
          </a:p>
          <a:p>
            <a:r>
              <a:rPr lang="nl-NL" sz="2600" dirty="0"/>
              <a:t>De talgkliertjes in de huid meer talg gaan aanmaken.</a:t>
            </a:r>
          </a:p>
          <a:p>
            <a:r>
              <a:rPr lang="nl-NL" sz="2600" dirty="0"/>
              <a:t>De </a:t>
            </a:r>
            <a:r>
              <a:rPr lang="nl-NL" sz="2600" dirty="0" err="1"/>
              <a:t>opperlaag</a:t>
            </a:r>
            <a:r>
              <a:rPr lang="nl-NL" sz="2600" dirty="0"/>
              <a:t> van de huid dikker wordt.</a:t>
            </a:r>
          </a:p>
          <a:p>
            <a:r>
              <a:rPr lang="nl-NL" sz="2600" dirty="0"/>
              <a:t>De kliertjes verstopt kunnen raken door te veel talg en huidschilfers.</a:t>
            </a:r>
          </a:p>
          <a:p>
            <a:r>
              <a:rPr lang="nl-NL" sz="2600" dirty="0"/>
              <a:t>Er een mee-eter kan ontstaan, die vervolgens kan gaan ontsteken.</a:t>
            </a:r>
          </a:p>
          <a:p>
            <a:pPr marL="0" indent="0">
              <a:buNone/>
            </a:pPr>
            <a:endParaRPr lang="nl-NL" sz="2600" dirty="0"/>
          </a:p>
          <a:p>
            <a:pPr marL="0" indent="0">
              <a:buNone/>
            </a:pPr>
            <a:endParaRPr lang="nl-NL" sz="2600" dirty="0"/>
          </a:p>
          <a:p>
            <a:pPr marL="0" indent="0">
              <a:buNone/>
            </a:pPr>
            <a:endParaRPr lang="nl-NL" sz="2600" dirty="0"/>
          </a:p>
          <a:p>
            <a:pPr marL="0" indent="0">
              <a:buNone/>
            </a:pPr>
            <a:endParaRPr lang="nl-NL" sz="2600" dirty="0"/>
          </a:p>
        </p:txBody>
      </p:sp>
    </p:spTree>
    <p:extLst>
      <p:ext uri="{BB962C8B-B14F-4D97-AF65-F5344CB8AC3E}">
        <p14:creationId xmlns:p14="http://schemas.microsoft.com/office/powerpoint/2010/main" val="3415200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9F6F168-43BE-4523-BEAC-F92510D0A664}"/>
              </a:ext>
            </a:extLst>
          </p:cNvPr>
          <p:cNvPicPr>
            <a:picLocks noChangeAspect="1"/>
          </p:cNvPicPr>
          <p:nvPr/>
        </p:nvPicPr>
        <p:blipFill rotWithShape="1">
          <a:blip r:embed="rId2"/>
          <a:srcRect t="13635" b="814"/>
          <a:stretch/>
        </p:blipFill>
        <p:spPr>
          <a:xfrm>
            <a:off x="0" y="-63341"/>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709448" y="1913950"/>
            <a:ext cx="4204137" cy="1342754"/>
          </a:xfrm>
        </p:spPr>
        <p:txBody>
          <a:bodyPr>
            <a:normAutofit/>
          </a:bodyPr>
          <a:lstStyle/>
          <a:p>
            <a:pPr algn="ctr"/>
            <a:r>
              <a:rPr lang="nl-NL" sz="3600" b="1" dirty="0">
                <a:latin typeface="+mn-lt"/>
              </a:rPr>
              <a:t>Acne vulgaris (jeugdpuistjes) </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525516" y="3417573"/>
            <a:ext cx="5649314" cy="3440427"/>
          </a:xfrm>
        </p:spPr>
        <p:txBody>
          <a:bodyPr anchor="ctr">
            <a:normAutofit lnSpcReduction="10000"/>
          </a:bodyPr>
          <a:lstStyle/>
          <a:p>
            <a:pPr marL="0" indent="0">
              <a:buNone/>
            </a:pPr>
            <a:r>
              <a:rPr lang="nl-NL" sz="2400" b="1" dirty="0"/>
              <a:t>Advies:</a:t>
            </a:r>
            <a:r>
              <a:rPr lang="nl-NL" sz="2400" dirty="0"/>
              <a:t> </a:t>
            </a:r>
          </a:p>
          <a:p>
            <a:r>
              <a:rPr lang="nl-NL" sz="2400" dirty="0"/>
              <a:t>Laat je huid met rust</a:t>
            </a:r>
          </a:p>
          <a:p>
            <a:r>
              <a:rPr lang="nl-NL" sz="2400" dirty="0"/>
              <a:t>Niet uitknijpen, niet peuteren</a:t>
            </a:r>
          </a:p>
          <a:p>
            <a:r>
              <a:rPr lang="nl-NL" sz="2400" dirty="0"/>
              <a:t>Een dieet helpt niet</a:t>
            </a:r>
          </a:p>
          <a:p>
            <a:r>
              <a:rPr lang="nl-NL" sz="2400" dirty="0"/>
              <a:t>Zonlicht helpt niet</a:t>
            </a:r>
          </a:p>
          <a:p>
            <a:r>
              <a:rPr lang="nl-NL" sz="2400" dirty="0"/>
              <a:t>Benzoylperoxide (Benzoylperoxide-gel zorgt dat poriën minder makkelijk verstoppen en remt de groei van de acne-bacterie) </a:t>
            </a:r>
          </a:p>
          <a:p>
            <a:pPr marL="0" indent="0">
              <a:buNone/>
            </a:pPr>
            <a:endParaRPr lang="nl-NL" sz="1700" dirty="0"/>
          </a:p>
        </p:txBody>
      </p:sp>
    </p:spTree>
    <p:extLst>
      <p:ext uri="{BB962C8B-B14F-4D97-AF65-F5344CB8AC3E}">
        <p14:creationId xmlns:p14="http://schemas.microsoft.com/office/powerpoint/2010/main" val="559819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B624A4E-0DE7-4FA5-B31B-1F855EC72D7B}"/>
              </a:ext>
            </a:extLst>
          </p:cNvPr>
          <p:cNvPicPr>
            <a:picLocks noChangeAspect="1"/>
          </p:cNvPicPr>
          <p:nvPr/>
        </p:nvPicPr>
        <p:blipFill rotWithShape="1">
          <a:blip r:embed="rId2"/>
          <a:srcRect t="10654" b="11492"/>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709448" y="1913950"/>
            <a:ext cx="4204137" cy="1342754"/>
          </a:xfrm>
        </p:spPr>
        <p:txBody>
          <a:bodyPr>
            <a:normAutofit/>
          </a:bodyPr>
          <a:lstStyle/>
          <a:p>
            <a:pPr algn="ctr"/>
            <a:r>
              <a:rPr lang="nl-NL" sz="3600" b="1" dirty="0">
                <a:latin typeface="+mn-lt"/>
              </a:rPr>
              <a:t>Rosacea</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525516" y="3417573"/>
            <a:ext cx="5118047" cy="3626162"/>
          </a:xfrm>
        </p:spPr>
        <p:txBody>
          <a:bodyPr anchor="ctr">
            <a:normAutofit/>
          </a:bodyPr>
          <a:lstStyle/>
          <a:p>
            <a:pPr marL="0" indent="0">
              <a:buNone/>
            </a:pPr>
            <a:r>
              <a:rPr lang="nl-NL" sz="2400" dirty="0"/>
              <a:t>Rosacea is een veel voorkomende chronische huidaandoening in het gezicht. Het meest opvallende is de felrode kleur van de wangen en de neus. Rosacea betekent letterlijk 'rood als een roos'. De vier belangrijkste kenmerken zijn roodheid, kleine uitgezette bloedvaatjes (couperose), bultjes (</a:t>
            </a:r>
            <a:r>
              <a:rPr lang="nl-NL" sz="2400" dirty="0" err="1"/>
              <a:t>papels</a:t>
            </a:r>
            <a:r>
              <a:rPr lang="nl-NL" sz="2400" dirty="0"/>
              <a:t>) en puistjes (pustels). </a:t>
            </a:r>
          </a:p>
          <a:p>
            <a:pPr marL="0" indent="0">
              <a:buNone/>
            </a:pPr>
            <a:endParaRPr lang="nl-NL" sz="2400" dirty="0"/>
          </a:p>
          <a:p>
            <a:pPr marL="0" indent="0">
              <a:buNone/>
            </a:pPr>
            <a:endParaRPr lang="nl-NL" sz="1800" dirty="0"/>
          </a:p>
        </p:txBody>
      </p:sp>
    </p:spTree>
    <p:extLst>
      <p:ext uri="{BB962C8B-B14F-4D97-AF65-F5344CB8AC3E}">
        <p14:creationId xmlns:p14="http://schemas.microsoft.com/office/powerpoint/2010/main" val="2906929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EB3C8-5C4C-4ACB-9F04-AF171CBD9ECB}"/>
              </a:ext>
            </a:extLst>
          </p:cNvPr>
          <p:cNvSpPr>
            <a:spLocks noGrp="1"/>
          </p:cNvSpPr>
          <p:nvPr>
            <p:ph type="title"/>
          </p:nvPr>
        </p:nvSpPr>
        <p:spPr>
          <a:xfrm>
            <a:off x="762001" y="803325"/>
            <a:ext cx="5314536" cy="1325563"/>
          </a:xfrm>
        </p:spPr>
        <p:txBody>
          <a:bodyPr>
            <a:normAutofit/>
          </a:bodyPr>
          <a:lstStyle/>
          <a:p>
            <a:r>
              <a:rPr lang="nl-NL" dirty="0"/>
              <a:t>Impetigo (</a:t>
            </a:r>
            <a:r>
              <a:rPr lang="nl-NL" dirty="0" err="1"/>
              <a:t>krentenbaart</a:t>
            </a:r>
            <a:r>
              <a:rPr lang="nl-NL" dirty="0"/>
              <a:t>)</a:t>
            </a:r>
          </a:p>
        </p:txBody>
      </p:sp>
      <p:sp>
        <p:nvSpPr>
          <p:cNvPr id="3" name="Tijdelijke aanduiding voor inhoud 2">
            <a:extLst>
              <a:ext uri="{FF2B5EF4-FFF2-40B4-BE49-F238E27FC236}">
                <a16:creationId xmlns:a16="http://schemas.microsoft.com/office/drawing/2014/main" id="{E4A57775-1E20-4375-AF5A-33C3F6FF3687}"/>
              </a:ext>
            </a:extLst>
          </p:cNvPr>
          <p:cNvSpPr>
            <a:spLocks noGrp="1"/>
          </p:cNvSpPr>
          <p:nvPr>
            <p:ph idx="1"/>
          </p:nvPr>
        </p:nvSpPr>
        <p:spPr>
          <a:xfrm>
            <a:off x="762000" y="2279017"/>
            <a:ext cx="5334000" cy="4327265"/>
          </a:xfrm>
        </p:spPr>
        <p:txBody>
          <a:bodyPr anchor="t">
            <a:normAutofit/>
          </a:bodyPr>
          <a:lstStyle/>
          <a:p>
            <a:pPr marL="0" indent="0">
              <a:buNone/>
            </a:pPr>
            <a:r>
              <a:rPr lang="nl-NL" sz="2400" dirty="0"/>
              <a:t>Impetigo oftewel krentenbaard  komt vooral voor bij kinderen onder de zeven jaar. De huid is besmet met bacteriën. Hierdoor vormen zich jeukende rode ontstekingen met gele korsten rond de ogen, neus en mond, soms ook op de armen of benen. De aandoening treedt vooral op in de late zomer en vroege herfst. Krentenbaard is zeer besmettelijk. </a:t>
            </a:r>
          </a:p>
          <a:p>
            <a:pPr marL="0" indent="0">
              <a:buNone/>
            </a:pPr>
            <a:r>
              <a:rPr lang="nl-NL" sz="2400" dirty="0"/>
              <a:t>Oorzaak: oppervlakkige infectie van de huid door stafylokokken, streptokokken of door beide bacteriesoorten. </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38F814EE-B82F-4B67-BC82-118C02C7946A}"/>
              </a:ext>
            </a:extLst>
          </p:cNvPr>
          <p:cNvPicPr>
            <a:picLocks noChangeAspect="1"/>
          </p:cNvPicPr>
          <p:nvPr/>
        </p:nvPicPr>
        <p:blipFill rotWithShape="1">
          <a:blip r:embed="rId2"/>
          <a:srcRect l="3768" r="-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6823277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838200" y="365125"/>
            <a:ext cx="10515600" cy="1325563"/>
          </a:xfrm>
        </p:spPr>
        <p:txBody>
          <a:bodyPr>
            <a:normAutofit/>
          </a:bodyPr>
          <a:lstStyle/>
          <a:p>
            <a:r>
              <a:rPr lang="nl-NL" b="1" dirty="0">
                <a:solidFill>
                  <a:schemeClr val="tx2"/>
                </a:solidFill>
                <a:latin typeface="+mn-lt"/>
              </a:rPr>
              <a:t>Bacteriële huidinfecties</a:t>
            </a:r>
            <a:br>
              <a:rPr lang="nl-NL" sz="4600" dirty="0">
                <a:solidFill>
                  <a:srgbClr val="FFFFFF"/>
                </a:solidFill>
              </a:rPr>
            </a:br>
            <a:r>
              <a:rPr lang="nl-NL" sz="3600" dirty="0">
                <a:solidFill>
                  <a:srgbClr val="FFFFFF"/>
                </a:solidFill>
                <a:latin typeface="+mn-lt"/>
              </a:rPr>
              <a:t>Impetigo (krentenbaard)</a:t>
            </a:r>
          </a:p>
        </p:txBody>
      </p:sp>
      <p:sp>
        <p:nvSpPr>
          <p:cNvPr id="6" name="Tijdelijke aanduiding voor inhoud 5">
            <a:extLst>
              <a:ext uri="{FF2B5EF4-FFF2-40B4-BE49-F238E27FC236}">
                <a16:creationId xmlns:a16="http://schemas.microsoft.com/office/drawing/2014/main" id="{02FE9AFF-2867-476F-98CF-757943ACF317}"/>
              </a:ext>
            </a:extLst>
          </p:cNvPr>
          <p:cNvSpPr>
            <a:spLocks noGrp="1"/>
          </p:cNvSpPr>
          <p:nvPr>
            <p:ph idx="1"/>
          </p:nvPr>
        </p:nvSpPr>
        <p:spPr>
          <a:xfrm>
            <a:off x="838200" y="2055813"/>
            <a:ext cx="10515600" cy="4121150"/>
          </a:xfrm>
        </p:spPr>
        <p:txBody>
          <a:bodyPr>
            <a:normAutofit/>
          </a:bodyPr>
          <a:lstStyle/>
          <a:p>
            <a:pPr marL="0" indent="0">
              <a:buNone/>
            </a:pPr>
            <a:r>
              <a:rPr lang="nl-NL" dirty="0"/>
              <a:t>Er kan zelfs een kleine epidemie ontstaan (gezin of een schoolklas</a:t>
            </a:r>
          </a:p>
          <a:p>
            <a:endParaRPr lang="nl-NL" dirty="0"/>
          </a:p>
          <a:p>
            <a:r>
              <a:rPr lang="nl-NL" dirty="0"/>
              <a:t>huid wassen met water en desinfecterende zeep. </a:t>
            </a:r>
          </a:p>
          <a:p>
            <a:r>
              <a:rPr lang="nl-NL" dirty="0"/>
              <a:t>zinkolie kan de huid eerder doen indrogen. </a:t>
            </a:r>
          </a:p>
          <a:p>
            <a:r>
              <a:rPr lang="nl-NL" dirty="0"/>
              <a:t>antibacteriële crème of eventueel een oraal antibioticum voorgeschreven. </a:t>
            </a:r>
          </a:p>
          <a:p>
            <a:r>
              <a:rPr lang="nl-NL" dirty="0"/>
              <a:t>speelgoed schoon te maken en handdoeken slechts één keer en voor één persoon te gebruiken. </a:t>
            </a:r>
          </a:p>
        </p:txBody>
      </p:sp>
    </p:spTree>
    <p:extLst>
      <p:ext uri="{BB962C8B-B14F-4D97-AF65-F5344CB8AC3E}">
        <p14:creationId xmlns:p14="http://schemas.microsoft.com/office/powerpoint/2010/main" val="1266059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762001" y="803325"/>
            <a:ext cx="5314536" cy="1325563"/>
          </a:xfrm>
        </p:spPr>
        <p:txBody>
          <a:bodyPr>
            <a:normAutofit/>
          </a:bodyPr>
          <a:lstStyle/>
          <a:p>
            <a:r>
              <a:rPr lang="nl-NL"/>
              <a:t>Furunkel (steenpuist)</a:t>
            </a: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762000" y="2279018"/>
            <a:ext cx="5314543" cy="3375920"/>
          </a:xfrm>
        </p:spPr>
        <p:txBody>
          <a:bodyPr anchor="t">
            <a:noAutofit/>
          </a:bodyPr>
          <a:lstStyle/>
          <a:p>
            <a:pPr marL="0" indent="0">
              <a:buNone/>
            </a:pPr>
            <a:r>
              <a:rPr lang="nl-NL" sz="2400" b="1" dirty="0"/>
              <a:t>Beschrijving:</a:t>
            </a:r>
            <a:r>
              <a:rPr lang="nl-NL" sz="2400" dirty="0"/>
              <a:t> acute. etterende en pijnlijke ontsteking van een haarzakje of een talgklier, veroorzaakt door een bepaalde bacterie (stafylokokken). </a:t>
            </a:r>
          </a:p>
          <a:p>
            <a:pPr marL="0" indent="0">
              <a:buNone/>
            </a:pPr>
            <a:endParaRPr lang="nl-NL" sz="2400" b="1" dirty="0"/>
          </a:p>
          <a:p>
            <a:pPr marL="0" indent="0">
              <a:buNone/>
            </a:pPr>
            <a:r>
              <a:rPr lang="nl-NL" sz="2400" b="1" dirty="0"/>
              <a:t>Een complicatie </a:t>
            </a:r>
            <a:r>
              <a:rPr lang="nl-NL" sz="2400" dirty="0"/>
              <a:t>van een steenpuist is een ontsteking van het nabijgelegen lymfeklierstation;. Soms ontstaat er een wondroos (erysipelas) of zelfs bloedvergiftiging, (=sepsis) .</a:t>
            </a: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4622EE18-010B-43C9-91BB-45DC77FFFAA7}"/>
              </a:ext>
            </a:extLst>
          </p:cNvPr>
          <p:cNvPicPr>
            <a:picLocks noChangeAspect="1"/>
          </p:cNvPicPr>
          <p:nvPr/>
        </p:nvPicPr>
        <p:blipFill rotWithShape="1">
          <a:blip r:embed="rId2"/>
          <a:srcRect l="3768" r="-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34404011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762001" y="803325"/>
            <a:ext cx="5314536" cy="1325563"/>
          </a:xfrm>
        </p:spPr>
        <p:txBody>
          <a:bodyPr>
            <a:normAutofit/>
          </a:bodyPr>
          <a:lstStyle/>
          <a:p>
            <a:r>
              <a:rPr lang="nl-NL"/>
              <a:t>Cellulitis en erysipelas (wondroos, belroos)</a:t>
            </a: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762000" y="2279018"/>
            <a:ext cx="5314543" cy="3375920"/>
          </a:xfrm>
        </p:spPr>
        <p:txBody>
          <a:bodyPr anchor="t">
            <a:normAutofit/>
          </a:bodyPr>
          <a:lstStyle/>
          <a:p>
            <a:pPr marL="0" indent="0">
              <a:buNone/>
            </a:pPr>
            <a:r>
              <a:rPr lang="nl-NL" sz="2400" dirty="0"/>
              <a:t>Het is een ernstige infectie van de huid dat gepaard kan gaan met algemeen </a:t>
            </a:r>
            <a:r>
              <a:rPr lang="nl-NL" sz="2400" dirty="0" err="1"/>
              <a:t>onwelbevinden</a:t>
            </a:r>
            <a:r>
              <a:rPr lang="nl-NL" sz="2400" dirty="0"/>
              <a:t> en koorts. </a:t>
            </a:r>
          </a:p>
          <a:p>
            <a:pPr marL="0" indent="0">
              <a:buNone/>
            </a:pPr>
            <a:endParaRPr lang="nl-NL" sz="2400" dirty="0"/>
          </a:p>
          <a:p>
            <a:pPr marL="0" indent="0">
              <a:buNone/>
            </a:pPr>
            <a:r>
              <a:rPr lang="nl-NL" sz="2400" dirty="0"/>
              <a:t>Via een klein, lang niet altijd zichtbaar, wondje komen bacteriën onder de huid terecht (streptokok of een stafylokok)</a:t>
            </a: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9BA169B7-D61C-4950-B441-8D56E7A4CCCB}"/>
              </a:ext>
            </a:extLst>
          </p:cNvPr>
          <p:cNvPicPr>
            <a:picLocks noChangeAspect="1"/>
          </p:cNvPicPr>
          <p:nvPr/>
        </p:nvPicPr>
        <p:blipFill rotWithShape="1">
          <a:blip r:embed="rId2"/>
          <a:srcRect l="3285" r="481"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Rechthoek 3">
            <a:extLst>
              <a:ext uri="{FF2B5EF4-FFF2-40B4-BE49-F238E27FC236}">
                <a16:creationId xmlns:a16="http://schemas.microsoft.com/office/drawing/2014/main" id="{08094813-AE08-4BBA-8B5C-CA5646A8AF6A}"/>
              </a:ext>
            </a:extLst>
          </p:cNvPr>
          <p:cNvSpPr/>
          <p:nvPr/>
        </p:nvSpPr>
        <p:spPr>
          <a:xfrm>
            <a:off x="996592" y="5181215"/>
            <a:ext cx="10130320" cy="369332"/>
          </a:xfrm>
          <a:prstGeom prst="rect">
            <a:avLst/>
          </a:prstGeom>
        </p:spPr>
        <p:txBody>
          <a:bodyPr wrap="square">
            <a:spAutoFit/>
          </a:bodyPr>
          <a:lstStyle/>
          <a:p>
            <a:endParaRPr lang="nl-NL" dirty="0"/>
          </a:p>
        </p:txBody>
      </p:sp>
    </p:spTree>
    <p:extLst>
      <p:ext uri="{BB962C8B-B14F-4D97-AF65-F5344CB8AC3E}">
        <p14:creationId xmlns:p14="http://schemas.microsoft.com/office/powerpoint/2010/main" val="310311836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8ACA79-B8F6-45BE-BAA9-DC888BB0A717}"/>
              </a:ext>
            </a:extLst>
          </p:cNvPr>
          <p:cNvSpPr>
            <a:spLocks noGrp="1"/>
          </p:cNvSpPr>
          <p:nvPr>
            <p:ph type="title"/>
          </p:nvPr>
        </p:nvSpPr>
        <p:spPr/>
        <p:txBody>
          <a:bodyPr/>
          <a:lstStyle/>
          <a:p>
            <a:r>
              <a:rPr lang="nl-NL" b="1" dirty="0">
                <a:latin typeface="+mn-lt"/>
              </a:rPr>
              <a:t>Bronnen</a:t>
            </a:r>
          </a:p>
        </p:txBody>
      </p:sp>
      <p:sp>
        <p:nvSpPr>
          <p:cNvPr id="3" name="Tijdelijke aanduiding voor tekst 2">
            <a:extLst>
              <a:ext uri="{FF2B5EF4-FFF2-40B4-BE49-F238E27FC236}">
                <a16:creationId xmlns:a16="http://schemas.microsoft.com/office/drawing/2014/main" id="{ED48B232-CE94-418B-82F4-FC1CC211E0AC}"/>
              </a:ext>
            </a:extLst>
          </p:cNvPr>
          <p:cNvSpPr>
            <a:spLocks noGrp="1"/>
          </p:cNvSpPr>
          <p:nvPr>
            <p:ph type="body" idx="1"/>
          </p:nvPr>
        </p:nvSpPr>
        <p:spPr/>
        <p:txBody>
          <a:bodyPr/>
          <a:lstStyle/>
          <a:p>
            <a:r>
              <a:rPr lang="nl-NL" dirty="0"/>
              <a:t>Huidziekten</a:t>
            </a:r>
          </a:p>
        </p:txBody>
      </p:sp>
      <p:pic>
        <p:nvPicPr>
          <p:cNvPr id="7" name="Tijdelijke aanduiding voor inhoud 6">
            <a:extLst>
              <a:ext uri="{FF2B5EF4-FFF2-40B4-BE49-F238E27FC236}">
                <a16:creationId xmlns:a16="http://schemas.microsoft.com/office/drawing/2014/main" id="{7A4872F6-B154-4C44-AA83-4FC37988A6EF}"/>
              </a:ext>
            </a:extLst>
          </p:cNvPr>
          <p:cNvPicPr>
            <a:picLocks noGrp="1" noChangeAspect="1"/>
          </p:cNvPicPr>
          <p:nvPr>
            <p:ph sz="half" idx="2"/>
          </p:nvPr>
        </p:nvPicPr>
        <p:blipFill>
          <a:blip r:embed="rId2"/>
          <a:stretch>
            <a:fillRect/>
          </a:stretch>
        </p:blipFill>
        <p:spPr>
          <a:xfrm>
            <a:off x="541837" y="5651209"/>
            <a:ext cx="4646612" cy="638781"/>
          </a:xfrm>
          <a:prstGeom prst="rect">
            <a:avLst/>
          </a:prstGeom>
        </p:spPr>
      </p:pic>
      <p:sp>
        <p:nvSpPr>
          <p:cNvPr id="5" name="Tijdelijke aanduiding voor tekst 4">
            <a:extLst>
              <a:ext uri="{FF2B5EF4-FFF2-40B4-BE49-F238E27FC236}">
                <a16:creationId xmlns:a16="http://schemas.microsoft.com/office/drawing/2014/main" id="{2A1249F7-5DE4-4542-933E-93AB6DCE50FE}"/>
              </a:ext>
            </a:extLst>
          </p:cNvPr>
          <p:cNvSpPr>
            <a:spLocks noGrp="1"/>
          </p:cNvSpPr>
          <p:nvPr>
            <p:ph type="body" sz="quarter" idx="3"/>
          </p:nvPr>
        </p:nvSpPr>
        <p:spPr/>
        <p:txBody>
          <a:bodyPr/>
          <a:lstStyle/>
          <a:p>
            <a:r>
              <a:rPr lang="nl-NL" dirty="0"/>
              <a:t>huidarts</a:t>
            </a:r>
          </a:p>
        </p:txBody>
      </p:sp>
      <p:pic>
        <p:nvPicPr>
          <p:cNvPr id="8" name="Tijdelijke aanduiding voor inhoud 7">
            <a:extLst>
              <a:ext uri="{FF2B5EF4-FFF2-40B4-BE49-F238E27FC236}">
                <a16:creationId xmlns:a16="http://schemas.microsoft.com/office/drawing/2014/main" id="{5DBE2B11-B879-4EFB-82D6-2A5D0CDCD777}"/>
              </a:ext>
            </a:extLst>
          </p:cNvPr>
          <p:cNvPicPr>
            <a:picLocks noGrp="1" noChangeAspect="1"/>
          </p:cNvPicPr>
          <p:nvPr>
            <p:ph sz="quarter" idx="4"/>
          </p:nvPr>
        </p:nvPicPr>
        <p:blipFill>
          <a:blip r:embed="rId3"/>
          <a:stretch>
            <a:fillRect/>
          </a:stretch>
        </p:blipFill>
        <p:spPr>
          <a:xfrm>
            <a:off x="6352854" y="4146128"/>
            <a:ext cx="5183188" cy="1322704"/>
          </a:xfrm>
          <a:prstGeom prst="rect">
            <a:avLst/>
          </a:prstGeom>
        </p:spPr>
      </p:pic>
      <p:pic>
        <p:nvPicPr>
          <p:cNvPr id="11" name="Afbeelding 10">
            <a:extLst>
              <a:ext uri="{FF2B5EF4-FFF2-40B4-BE49-F238E27FC236}">
                <a16:creationId xmlns:a16="http://schemas.microsoft.com/office/drawing/2014/main" id="{92FB65E8-DFF4-429E-9A49-8F0B5DE6E714}"/>
              </a:ext>
            </a:extLst>
          </p:cNvPr>
          <p:cNvPicPr>
            <a:picLocks noChangeAspect="1"/>
          </p:cNvPicPr>
          <p:nvPr/>
        </p:nvPicPr>
        <p:blipFill>
          <a:blip r:embed="rId4"/>
          <a:stretch>
            <a:fillRect/>
          </a:stretch>
        </p:blipFill>
        <p:spPr>
          <a:xfrm>
            <a:off x="572660" y="2718128"/>
            <a:ext cx="4513048" cy="2720027"/>
          </a:xfrm>
          <a:prstGeom prst="rect">
            <a:avLst/>
          </a:prstGeom>
        </p:spPr>
      </p:pic>
      <p:pic>
        <p:nvPicPr>
          <p:cNvPr id="12" name="Afbeelding 11">
            <a:extLst>
              <a:ext uri="{FF2B5EF4-FFF2-40B4-BE49-F238E27FC236}">
                <a16:creationId xmlns:a16="http://schemas.microsoft.com/office/drawing/2014/main" id="{E7DA3A35-1916-46D7-B68A-8B4E60CF391F}"/>
              </a:ext>
            </a:extLst>
          </p:cNvPr>
          <p:cNvPicPr>
            <a:picLocks noChangeAspect="1"/>
          </p:cNvPicPr>
          <p:nvPr/>
        </p:nvPicPr>
        <p:blipFill>
          <a:blip r:embed="rId5"/>
          <a:stretch>
            <a:fillRect/>
          </a:stretch>
        </p:blipFill>
        <p:spPr>
          <a:xfrm>
            <a:off x="7802098" y="483341"/>
            <a:ext cx="3817242" cy="2538466"/>
          </a:xfrm>
          <a:prstGeom prst="rect">
            <a:avLst/>
          </a:prstGeom>
        </p:spPr>
      </p:pic>
    </p:spTree>
    <p:extLst>
      <p:ext uri="{BB962C8B-B14F-4D97-AF65-F5344CB8AC3E}">
        <p14:creationId xmlns:p14="http://schemas.microsoft.com/office/powerpoint/2010/main" val="1870388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801098" y="1396289"/>
            <a:ext cx="6387102" cy="1325563"/>
          </a:xfrm>
        </p:spPr>
        <p:txBody>
          <a:bodyPr>
            <a:normAutofit/>
          </a:bodyPr>
          <a:lstStyle/>
          <a:p>
            <a:r>
              <a:rPr lang="nl-NL">
                <a:latin typeface="+mn-lt"/>
              </a:rPr>
              <a:t>Erythema chronicum migrans (tekenbeet)</a:t>
            </a:r>
            <a:endParaRPr lang="nl-NL" dirty="0">
              <a:latin typeface="+mn-lt"/>
            </a:endParaRPr>
          </a:p>
        </p:txBody>
      </p:sp>
      <p:sp>
        <p:nvSpPr>
          <p:cNvPr id="6" name="Tijdelijke aanduiding voor inhoud 5">
            <a:extLst>
              <a:ext uri="{FF2B5EF4-FFF2-40B4-BE49-F238E27FC236}">
                <a16:creationId xmlns:a16="http://schemas.microsoft.com/office/drawing/2014/main" id="{02FE9AFF-2867-476F-98CF-757943ACF317}"/>
              </a:ext>
            </a:extLst>
          </p:cNvPr>
          <p:cNvSpPr>
            <a:spLocks noGrp="1"/>
          </p:cNvSpPr>
          <p:nvPr>
            <p:ph idx="1"/>
          </p:nvPr>
        </p:nvSpPr>
        <p:spPr>
          <a:xfrm>
            <a:off x="805542" y="2871982"/>
            <a:ext cx="6382657" cy="3986018"/>
          </a:xfrm>
        </p:spPr>
        <p:txBody>
          <a:bodyPr anchor="t">
            <a:normAutofit/>
          </a:bodyPr>
          <a:lstStyle/>
          <a:p>
            <a:pPr marL="0" indent="0">
              <a:buNone/>
            </a:pPr>
            <a:endParaRPr lang="nl-NL" sz="1800" dirty="0"/>
          </a:p>
          <a:p>
            <a:pPr marL="0" indent="0">
              <a:buNone/>
            </a:pPr>
            <a:r>
              <a:rPr lang="nl-NL" sz="2400" b="1" dirty="0"/>
              <a:t>Beschrijving:</a:t>
            </a:r>
            <a:r>
              <a:rPr lang="nl-NL" sz="2400" dirty="0"/>
              <a:t> De ziekte van Lyme is een infectieziekte die overgebracht wordt door teken (besmet met </a:t>
            </a:r>
            <a:r>
              <a:rPr lang="nl-NL" sz="2400" dirty="0" err="1"/>
              <a:t>Borrelia</a:t>
            </a:r>
            <a:r>
              <a:rPr lang="nl-NL" sz="2400" dirty="0"/>
              <a:t> bacterie &gt; 24 uur op de huid)</a:t>
            </a:r>
          </a:p>
          <a:p>
            <a:pPr marL="0" indent="0">
              <a:buNone/>
            </a:pPr>
            <a:endParaRPr lang="nl-NL" sz="2400" dirty="0"/>
          </a:p>
          <a:p>
            <a:pPr marL="0" indent="0">
              <a:buNone/>
            </a:pPr>
            <a:r>
              <a:rPr lang="nl-NL" sz="2400" dirty="0"/>
              <a:t>Afbeelding: Erythema migrans op het bovenbeen</a:t>
            </a:r>
          </a:p>
          <a:p>
            <a:pPr marL="0" indent="0">
              <a:buNone/>
            </a:pPr>
            <a:endParaRPr lang="nl-NL" sz="2400" dirty="0"/>
          </a:p>
          <a:p>
            <a:pPr marL="0" indent="0">
              <a:buNone/>
            </a:pPr>
            <a:r>
              <a:rPr lang="nl-NL" sz="2400" b="1" dirty="0"/>
              <a:t>Behandeling:</a:t>
            </a:r>
            <a:r>
              <a:rPr lang="nl-NL" sz="2400" dirty="0"/>
              <a:t> zo snel mogelijk antibiotica</a:t>
            </a:r>
          </a:p>
        </p:txBody>
      </p:sp>
      <p:sp>
        <p:nvSpPr>
          <p:cNvPr id="27" name="Freeform: Shape 26">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A0223DC0-23B2-4B8A-9C43-B6557A20A9C8}"/>
              </a:ext>
            </a:extLst>
          </p:cNvPr>
          <p:cNvPicPr>
            <a:picLocks noChangeAspect="1"/>
          </p:cNvPicPr>
          <p:nvPr/>
        </p:nvPicPr>
        <p:blipFill rotWithShape="1">
          <a:blip r:embed="rId2"/>
          <a:srcRect l="2594" r="11559"/>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29" name="Freeform: Shape 28">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93EE6192-0C7D-4D4D-8267-24836129BC1C}"/>
              </a:ext>
            </a:extLst>
          </p:cNvPr>
          <p:cNvPicPr>
            <a:picLocks noChangeAspect="1"/>
          </p:cNvPicPr>
          <p:nvPr/>
        </p:nvPicPr>
        <p:blipFill rotWithShape="1">
          <a:blip r:embed="rId3"/>
          <a:srcRect l="6094" r="24538" b="-1"/>
          <a:stretch/>
        </p:blipFill>
        <p:spPr>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270490809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838200" y="365125"/>
            <a:ext cx="10515600" cy="1325563"/>
          </a:xfrm>
        </p:spPr>
        <p:txBody>
          <a:bodyPr>
            <a:normAutofit/>
          </a:bodyPr>
          <a:lstStyle/>
          <a:p>
            <a:r>
              <a:rPr lang="nl-NL" sz="4000">
                <a:solidFill>
                  <a:srgbClr val="FFFFFF"/>
                </a:solidFill>
                <a:latin typeface="+mn-lt"/>
              </a:rPr>
              <a:t>Erythema chronicum migrans (tekenbeet)</a:t>
            </a:r>
            <a:endParaRPr lang="nl-NL" sz="4000" dirty="0">
              <a:solidFill>
                <a:srgbClr val="FFFFFF"/>
              </a:solidFill>
              <a:latin typeface="+mn-lt"/>
            </a:endParaRPr>
          </a:p>
        </p:txBody>
      </p:sp>
      <p:sp>
        <p:nvSpPr>
          <p:cNvPr id="6" name="Tijdelijke aanduiding voor inhoud 5">
            <a:extLst>
              <a:ext uri="{FF2B5EF4-FFF2-40B4-BE49-F238E27FC236}">
                <a16:creationId xmlns:a16="http://schemas.microsoft.com/office/drawing/2014/main" id="{02FE9AFF-2867-476F-98CF-757943ACF317}"/>
              </a:ext>
            </a:extLst>
          </p:cNvPr>
          <p:cNvSpPr>
            <a:spLocks noGrp="1"/>
          </p:cNvSpPr>
          <p:nvPr>
            <p:ph idx="1"/>
          </p:nvPr>
        </p:nvSpPr>
        <p:spPr>
          <a:xfrm>
            <a:off x="838200" y="2055812"/>
            <a:ext cx="10515600" cy="4930775"/>
          </a:xfrm>
        </p:spPr>
        <p:txBody>
          <a:bodyPr>
            <a:normAutofit/>
          </a:bodyPr>
          <a:lstStyle/>
          <a:p>
            <a:pPr marL="0" indent="0">
              <a:buNone/>
            </a:pPr>
            <a:r>
              <a:rPr lang="nl-NL" b="1" dirty="0"/>
              <a:t>Stadium 1:</a:t>
            </a:r>
            <a:r>
              <a:rPr lang="nl-NL" dirty="0"/>
              <a:t>  </a:t>
            </a:r>
            <a:r>
              <a:rPr lang="nl-NL" i="1" dirty="0"/>
              <a:t>na drie dagen tot drie weken </a:t>
            </a:r>
            <a:r>
              <a:rPr lang="nl-NL" dirty="0"/>
              <a:t>na de tekenbeet, rode, ringvormige huiduitslag ontstaan (genoemd: “erythema migrans”), die zich geleidelijk uitbreidt. U kunt zich hierbij grieperig voelen met verschijnselen als hoofdpijn, koorts en vermoeidheid.</a:t>
            </a:r>
          </a:p>
          <a:p>
            <a:pPr marL="0" indent="0">
              <a:buNone/>
            </a:pPr>
            <a:r>
              <a:rPr lang="nl-NL" b="1" dirty="0"/>
              <a:t>Stadium 2</a:t>
            </a:r>
            <a:r>
              <a:rPr lang="nl-NL" b="1" i="1" dirty="0"/>
              <a:t>: </a:t>
            </a:r>
            <a:r>
              <a:rPr lang="nl-NL" i="1" dirty="0"/>
              <a:t>Enkele weken of maanden na de tekenbeet. </a:t>
            </a:r>
            <a:r>
              <a:rPr lang="nl-NL" dirty="0"/>
              <a:t>uitstralende pijn in arm of been, uitval van gezichtsspieren, dubbel zien, neiging tot flauwvallen, hartritmestoornissen en pijn aan en zwelling van de (knie) gewrichten.</a:t>
            </a:r>
          </a:p>
          <a:p>
            <a:pPr marL="0" indent="0">
              <a:buNone/>
            </a:pPr>
            <a:r>
              <a:rPr lang="nl-NL" b="1" dirty="0"/>
              <a:t>Stadium 3</a:t>
            </a:r>
            <a:r>
              <a:rPr lang="nl-NL" dirty="0"/>
              <a:t>: </a:t>
            </a:r>
            <a:r>
              <a:rPr lang="nl-NL" i="1" dirty="0"/>
              <a:t>Maanden tot jaren na de besmetting </a:t>
            </a:r>
            <a:r>
              <a:rPr lang="nl-NL" dirty="0"/>
              <a:t>kunt u te maken krijgen met een chronische huidaandoening , ernstige loop- of oriëntatiestoornissen en gewrichtsklachten.</a:t>
            </a:r>
          </a:p>
        </p:txBody>
      </p:sp>
    </p:spTree>
    <p:extLst>
      <p:ext uri="{BB962C8B-B14F-4D97-AF65-F5344CB8AC3E}">
        <p14:creationId xmlns:p14="http://schemas.microsoft.com/office/powerpoint/2010/main" val="3990358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762001" y="803325"/>
            <a:ext cx="5314536" cy="1325563"/>
          </a:xfrm>
        </p:spPr>
        <p:txBody>
          <a:bodyPr>
            <a:normAutofit fontScale="90000"/>
          </a:bodyPr>
          <a:lstStyle/>
          <a:p>
            <a:br>
              <a:rPr lang="nl-NL" sz="2100">
                <a:latin typeface="+mn-lt"/>
              </a:rPr>
            </a:br>
            <a:r>
              <a:rPr lang="nl-NL">
                <a:latin typeface="+mn-lt"/>
              </a:rPr>
              <a:t>Virale huidinfecties</a:t>
            </a:r>
            <a:br>
              <a:rPr lang="nl-NL" sz="2100"/>
            </a:br>
            <a:r>
              <a:rPr lang="nl-NL" sz="3600">
                <a:latin typeface="+mn-lt"/>
              </a:rPr>
              <a:t>Verruca vulgaris</a:t>
            </a:r>
            <a:br>
              <a:rPr lang="nl-NL" sz="3600"/>
            </a:br>
            <a:endParaRPr lang="nl-NL" sz="3600" dirty="0"/>
          </a:p>
        </p:txBody>
      </p:sp>
      <p:sp>
        <p:nvSpPr>
          <p:cNvPr id="6" name="Tijdelijke aanduiding voor inhoud 5">
            <a:extLst>
              <a:ext uri="{FF2B5EF4-FFF2-40B4-BE49-F238E27FC236}">
                <a16:creationId xmlns:a16="http://schemas.microsoft.com/office/drawing/2014/main" id="{02FE9AFF-2867-476F-98CF-757943ACF317}"/>
              </a:ext>
            </a:extLst>
          </p:cNvPr>
          <p:cNvSpPr>
            <a:spLocks noGrp="1"/>
          </p:cNvSpPr>
          <p:nvPr>
            <p:ph idx="1"/>
          </p:nvPr>
        </p:nvSpPr>
        <p:spPr>
          <a:xfrm>
            <a:off x="762000" y="2279017"/>
            <a:ext cx="5334000" cy="4450395"/>
          </a:xfrm>
        </p:spPr>
        <p:txBody>
          <a:bodyPr anchor="t">
            <a:noAutofit/>
          </a:bodyPr>
          <a:lstStyle/>
          <a:p>
            <a:pPr marL="0" indent="0">
              <a:buNone/>
            </a:pPr>
            <a:r>
              <a:rPr lang="nl-NL" dirty="0"/>
              <a:t>Gewone wratten: verheven, bloemkoolachtige en vast aanvoelende uitgroeisels van de huid. Meestal zijn er meerdere wratten gelijktijdig aanwezig. </a:t>
            </a:r>
          </a:p>
          <a:p>
            <a:pPr marL="0" indent="0">
              <a:buNone/>
            </a:pPr>
            <a:endParaRPr lang="nl-NL" dirty="0"/>
          </a:p>
          <a:p>
            <a:pPr marL="0" indent="0">
              <a:buNone/>
            </a:pPr>
            <a:r>
              <a:rPr lang="nl-NL" dirty="0"/>
              <a:t>Voorkeursplaatsen zijn de handen en vingers. Gewone wratten komen veel voor, het meest in de leeftijdsgroep tussen 12 en 16 jaar.</a:t>
            </a:r>
          </a:p>
          <a:p>
            <a:pPr marL="0" indent="0">
              <a:buNone/>
            </a:pPr>
            <a:endParaRPr lang="nl-NL" dirty="0"/>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21E7D38B-CD8E-4B65-B59A-0C54E887666F}"/>
              </a:ext>
            </a:extLst>
          </p:cNvPr>
          <p:cNvPicPr>
            <a:picLocks noChangeAspect="1"/>
          </p:cNvPicPr>
          <p:nvPr/>
        </p:nvPicPr>
        <p:blipFill rotWithShape="1">
          <a:blip r:embed="rId2"/>
          <a:srcRect r="3766"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51716258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761993" y="803325"/>
            <a:ext cx="5314543" cy="1325563"/>
          </a:xfrm>
        </p:spPr>
        <p:txBody>
          <a:bodyPr>
            <a:normAutofit fontScale="90000"/>
          </a:bodyPr>
          <a:lstStyle/>
          <a:p>
            <a:br>
              <a:rPr lang="nl-NL" sz="1400" dirty="0">
                <a:latin typeface="+mn-lt"/>
              </a:rPr>
            </a:br>
            <a:br>
              <a:rPr lang="nl-NL" sz="1400" dirty="0">
                <a:latin typeface="+mn-lt"/>
              </a:rPr>
            </a:br>
            <a:r>
              <a:rPr lang="nl-NL" dirty="0">
                <a:latin typeface="+mn-lt"/>
              </a:rPr>
              <a:t>Herpes simplex</a:t>
            </a:r>
            <a:br>
              <a:rPr lang="nl-NL" sz="1400" dirty="0"/>
            </a:br>
            <a:br>
              <a:rPr lang="nl-NL" sz="1400" dirty="0"/>
            </a:br>
            <a:endParaRPr lang="nl-NL" sz="1400" dirty="0"/>
          </a:p>
        </p:txBody>
      </p:sp>
      <p:sp>
        <p:nvSpPr>
          <p:cNvPr id="6" name="Tijdelijke aanduiding voor inhoud 5">
            <a:extLst>
              <a:ext uri="{FF2B5EF4-FFF2-40B4-BE49-F238E27FC236}">
                <a16:creationId xmlns:a16="http://schemas.microsoft.com/office/drawing/2014/main" id="{02FE9AFF-2867-476F-98CF-757943ACF317}"/>
              </a:ext>
            </a:extLst>
          </p:cNvPr>
          <p:cNvSpPr>
            <a:spLocks noGrp="1"/>
          </p:cNvSpPr>
          <p:nvPr>
            <p:ph idx="1"/>
          </p:nvPr>
        </p:nvSpPr>
        <p:spPr>
          <a:xfrm>
            <a:off x="762000" y="2279018"/>
            <a:ext cx="5314543" cy="4307520"/>
          </a:xfrm>
        </p:spPr>
        <p:txBody>
          <a:bodyPr anchor="t">
            <a:noAutofit/>
          </a:bodyPr>
          <a:lstStyle/>
          <a:p>
            <a:pPr marL="0" indent="0">
              <a:buNone/>
            </a:pPr>
            <a:r>
              <a:rPr lang="nl-NL" dirty="0"/>
              <a:t>Een koortslip blaasjes op </a:t>
            </a:r>
            <a:r>
              <a:rPr lang="nl-NL" dirty="0" err="1"/>
              <a:t>huid-en</a:t>
            </a:r>
            <a:r>
              <a:rPr lang="nl-NL" dirty="0"/>
              <a:t> slijmvliezen,</a:t>
            </a:r>
          </a:p>
          <a:p>
            <a:pPr marL="0" indent="0">
              <a:buNone/>
            </a:pPr>
            <a:r>
              <a:rPr lang="nl-NL" dirty="0"/>
              <a:t>Meestal wanneer afweersysteem verlaagd is zoals stress, griep, menstruatie en zonblootstelling.</a:t>
            </a:r>
          </a:p>
          <a:p>
            <a:pPr marL="0" indent="0">
              <a:buNone/>
            </a:pPr>
            <a:r>
              <a:rPr lang="nl-NL" dirty="0"/>
              <a:t>Oorzaak: “herpes simplex virus (afgekort HSV)”. De medische term voor een koortslip is “herpes labialis”. </a:t>
            </a:r>
          </a:p>
          <a:p>
            <a:pPr marL="0" indent="0">
              <a:buNone/>
            </a:pPr>
            <a:r>
              <a:rPr lang="nl-NL" sz="2400" dirty="0"/>
              <a:t>Zie huidarts.com</a:t>
            </a: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FAABC267-9258-4877-A8C1-ED36F9950830}"/>
              </a:ext>
            </a:extLst>
          </p:cNvPr>
          <p:cNvPicPr>
            <a:picLocks noChangeAspect="1"/>
          </p:cNvPicPr>
          <p:nvPr/>
        </p:nvPicPr>
        <p:blipFill rotWithShape="1">
          <a:blip r:embed="rId2"/>
          <a:srcRect l="4828" r="2396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79689350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801099" y="1396289"/>
            <a:ext cx="4249006" cy="1325563"/>
          </a:xfrm>
        </p:spPr>
        <p:txBody>
          <a:bodyPr>
            <a:normAutofit fontScale="90000"/>
          </a:bodyPr>
          <a:lstStyle/>
          <a:p>
            <a:br>
              <a:rPr lang="nl-NL" sz="1400" dirty="0">
                <a:latin typeface="+mn-lt"/>
              </a:rPr>
            </a:br>
            <a:br>
              <a:rPr lang="nl-NL" sz="1400" dirty="0">
                <a:latin typeface="+mn-lt"/>
              </a:rPr>
            </a:br>
            <a:r>
              <a:rPr lang="nl-NL" sz="4000" dirty="0">
                <a:latin typeface="+mn-lt"/>
              </a:rPr>
              <a:t>Herpes zoster (gordelroos)</a:t>
            </a:r>
            <a:br>
              <a:rPr lang="nl-NL" sz="4000" dirty="0">
                <a:latin typeface="+mn-lt"/>
              </a:rPr>
            </a:br>
            <a:br>
              <a:rPr lang="nl-NL" sz="4000" dirty="0">
                <a:latin typeface="+mn-lt"/>
              </a:rPr>
            </a:br>
            <a:endParaRPr lang="nl-NL" sz="4000" dirty="0">
              <a:latin typeface="+mn-lt"/>
            </a:endParaRPr>
          </a:p>
        </p:txBody>
      </p:sp>
      <p:sp>
        <p:nvSpPr>
          <p:cNvPr id="6" name="Tijdelijke aanduiding voor inhoud 5">
            <a:extLst>
              <a:ext uri="{FF2B5EF4-FFF2-40B4-BE49-F238E27FC236}">
                <a16:creationId xmlns:a16="http://schemas.microsoft.com/office/drawing/2014/main" id="{02FE9AFF-2867-476F-98CF-757943ACF317}"/>
              </a:ext>
            </a:extLst>
          </p:cNvPr>
          <p:cNvSpPr>
            <a:spLocks noGrp="1"/>
          </p:cNvSpPr>
          <p:nvPr>
            <p:ph idx="1"/>
          </p:nvPr>
        </p:nvSpPr>
        <p:spPr>
          <a:xfrm>
            <a:off x="805544" y="2871982"/>
            <a:ext cx="4245428" cy="3714556"/>
          </a:xfrm>
        </p:spPr>
        <p:txBody>
          <a:bodyPr anchor="t">
            <a:normAutofit lnSpcReduction="10000"/>
          </a:bodyPr>
          <a:lstStyle/>
          <a:p>
            <a:pPr marL="0" indent="0">
              <a:buNone/>
            </a:pPr>
            <a:r>
              <a:rPr lang="nl-NL" sz="2400" b="1" dirty="0"/>
              <a:t>Omschrijving:</a:t>
            </a:r>
            <a:r>
              <a:rPr lang="nl-NL" sz="2400" dirty="0"/>
              <a:t> blaasjesziekte van de huid door varicella zoster virus. </a:t>
            </a:r>
          </a:p>
          <a:p>
            <a:pPr marL="0" indent="0">
              <a:buNone/>
            </a:pPr>
            <a:r>
              <a:rPr lang="nl-NL" sz="2400" dirty="0"/>
              <a:t>Dit virus veroorzaakt ook de kinderziekte waterpokken. </a:t>
            </a:r>
          </a:p>
          <a:p>
            <a:pPr marL="0" indent="0">
              <a:buNone/>
            </a:pPr>
            <a:endParaRPr lang="nl-NL" sz="2400" dirty="0"/>
          </a:p>
          <a:p>
            <a:pPr marL="0" indent="0">
              <a:buNone/>
            </a:pPr>
            <a:r>
              <a:rPr lang="nl-NL" sz="2400" b="1" dirty="0"/>
              <a:t>Behandeling:</a:t>
            </a:r>
            <a:r>
              <a:rPr lang="nl-NL" sz="2400" dirty="0"/>
              <a:t> antivirusmiddel, vitamine B-complex en pijnstillers voor. Tegen de jeuk wordt meestal een poeder of een zalf gegeven</a:t>
            </a:r>
          </a:p>
          <a:p>
            <a:pPr marL="0" indent="0">
              <a:buNone/>
            </a:pPr>
            <a:endParaRPr lang="nl-NL" sz="2400" dirty="0"/>
          </a:p>
        </p:txBody>
      </p:sp>
      <p:sp>
        <p:nvSpPr>
          <p:cNvPr id="13" name="Freeform: Shape 12">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Afbeelding 2">
            <a:extLst>
              <a:ext uri="{FF2B5EF4-FFF2-40B4-BE49-F238E27FC236}">
                <a16:creationId xmlns:a16="http://schemas.microsoft.com/office/drawing/2014/main" id="{C338BF03-89F8-46AA-8150-ACCFA7F87EC3}"/>
              </a:ext>
            </a:extLst>
          </p:cNvPr>
          <p:cNvPicPr>
            <a:picLocks noChangeAspect="1"/>
          </p:cNvPicPr>
          <p:nvPr/>
        </p:nvPicPr>
        <p:blipFill rotWithShape="1">
          <a:blip r:embed="rId2"/>
          <a:srcRect t="7364" b="21473"/>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5" name="Freeform: Shape 14">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Afbeelding 3">
            <a:extLst>
              <a:ext uri="{FF2B5EF4-FFF2-40B4-BE49-F238E27FC236}">
                <a16:creationId xmlns:a16="http://schemas.microsoft.com/office/drawing/2014/main" id="{63E16F1A-699F-407E-82E9-3B41EDCBA048}"/>
              </a:ext>
            </a:extLst>
          </p:cNvPr>
          <p:cNvPicPr>
            <a:picLocks noChangeAspect="1"/>
          </p:cNvPicPr>
          <p:nvPr/>
        </p:nvPicPr>
        <p:blipFill rotWithShape="1">
          <a:blip r:embed="rId3"/>
          <a:srcRect l="7346" r="4570" b="2"/>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207345086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805543" y="1407369"/>
            <a:ext cx="5712824" cy="1325563"/>
          </a:xfrm>
        </p:spPr>
        <p:txBody>
          <a:bodyPr>
            <a:normAutofit fontScale="90000"/>
          </a:bodyPr>
          <a:lstStyle/>
          <a:p>
            <a:br>
              <a:rPr lang="nl-NL" sz="1400" dirty="0">
                <a:latin typeface="+mn-lt"/>
              </a:rPr>
            </a:br>
            <a:br>
              <a:rPr lang="nl-NL" sz="1400" dirty="0">
                <a:latin typeface="+mn-lt"/>
              </a:rPr>
            </a:br>
            <a:r>
              <a:rPr lang="nl-NL" dirty="0">
                <a:latin typeface="+mn-lt"/>
              </a:rPr>
              <a:t>Haaraandoeningen</a:t>
            </a:r>
            <a:br>
              <a:rPr lang="nl-NL" sz="4000" dirty="0">
                <a:latin typeface="+mn-lt"/>
              </a:rPr>
            </a:br>
            <a:r>
              <a:rPr lang="nl-NL" sz="3600" dirty="0">
                <a:latin typeface="+mn-lt"/>
              </a:rPr>
              <a:t>Hirsutisme</a:t>
            </a:r>
            <a:br>
              <a:rPr lang="nl-NL" sz="1400" dirty="0"/>
            </a:br>
            <a:br>
              <a:rPr lang="nl-NL" sz="1400" dirty="0"/>
            </a:br>
            <a:endParaRPr lang="nl-NL" sz="1400" dirty="0"/>
          </a:p>
        </p:txBody>
      </p:sp>
      <p:sp>
        <p:nvSpPr>
          <p:cNvPr id="6" name="Tijdelijke aanduiding voor inhoud 5">
            <a:extLst>
              <a:ext uri="{FF2B5EF4-FFF2-40B4-BE49-F238E27FC236}">
                <a16:creationId xmlns:a16="http://schemas.microsoft.com/office/drawing/2014/main" id="{02FE9AFF-2867-476F-98CF-757943ACF317}"/>
              </a:ext>
            </a:extLst>
          </p:cNvPr>
          <p:cNvSpPr>
            <a:spLocks noGrp="1"/>
          </p:cNvSpPr>
          <p:nvPr>
            <p:ph idx="1"/>
          </p:nvPr>
        </p:nvSpPr>
        <p:spPr>
          <a:xfrm>
            <a:off x="805543" y="2871982"/>
            <a:ext cx="4558309" cy="3181684"/>
          </a:xfrm>
        </p:spPr>
        <p:txBody>
          <a:bodyPr anchor="t">
            <a:normAutofit/>
          </a:bodyPr>
          <a:lstStyle/>
          <a:p>
            <a:pPr marL="0" indent="0">
              <a:buNone/>
            </a:pPr>
            <a:r>
              <a:rPr lang="nl-NL" dirty="0"/>
              <a:t>Hirsutisme is een vorm van overbeharing bij vrouwen waarbij de haargroei toegenomen is volgens een mannelijk beharingspatroon. </a:t>
            </a:r>
          </a:p>
        </p:txBody>
      </p:sp>
      <p:sp>
        <p:nvSpPr>
          <p:cNvPr id="13" name="Oval 1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340F8043-8208-477D-BABB-CAAC6A3DD210}"/>
              </a:ext>
            </a:extLst>
          </p:cNvPr>
          <p:cNvPicPr>
            <a:picLocks noChangeAspect="1"/>
          </p:cNvPicPr>
          <p:nvPr/>
        </p:nvPicPr>
        <p:blipFill rotWithShape="1">
          <a:blip r:embed="rId2"/>
          <a:srcRect l="19437" r="16814" b="1"/>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3" name="Afbeelding 2">
            <a:extLst>
              <a:ext uri="{FF2B5EF4-FFF2-40B4-BE49-F238E27FC236}">
                <a16:creationId xmlns:a16="http://schemas.microsoft.com/office/drawing/2014/main" id="{9AC51198-4718-4813-BD39-9012DDBC7A1B}"/>
              </a:ext>
            </a:extLst>
          </p:cNvPr>
          <p:cNvPicPr>
            <a:picLocks noChangeAspect="1"/>
          </p:cNvPicPr>
          <p:nvPr/>
        </p:nvPicPr>
        <p:blipFill rotWithShape="1">
          <a:blip r:embed="rId3"/>
          <a:srcRect l="10412" r="15818" b="-3"/>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7" name="Freeform: Shape 16">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024E5B9B-8F7F-4949-96F4-72638A285EE5}"/>
              </a:ext>
            </a:extLst>
          </p:cNvPr>
          <p:cNvPicPr>
            <a:picLocks noChangeAspect="1"/>
          </p:cNvPicPr>
          <p:nvPr/>
        </p:nvPicPr>
        <p:blipFill rotWithShape="1">
          <a:blip r:embed="rId4"/>
          <a:srcRect l="9004" r="13430" b="-1"/>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382794299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54" name="Oval 53">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629640" y="630936"/>
            <a:ext cx="5895058" cy="2702018"/>
          </a:xfrm>
          <a:noFill/>
        </p:spPr>
        <p:txBody>
          <a:bodyPr vert="horz" lIns="91440" tIns="45720" rIns="91440" bIns="45720" rtlCol="0" anchor="b">
            <a:normAutofit/>
          </a:bodyPr>
          <a:lstStyle/>
          <a:p>
            <a:br>
              <a:rPr lang="en-US" sz="3000" dirty="0">
                <a:solidFill>
                  <a:schemeClr val="bg1"/>
                </a:solidFill>
              </a:rPr>
            </a:br>
            <a:br>
              <a:rPr lang="en-US" sz="3000" dirty="0">
                <a:solidFill>
                  <a:schemeClr val="bg1"/>
                </a:solidFill>
              </a:rPr>
            </a:br>
            <a:r>
              <a:rPr lang="en-US" sz="4000" b="1" dirty="0" err="1">
                <a:solidFill>
                  <a:schemeClr val="bg1"/>
                </a:solidFill>
              </a:rPr>
              <a:t>Haaraandoeningen</a:t>
            </a:r>
            <a:br>
              <a:rPr lang="en-US" sz="3000" b="1" dirty="0">
                <a:solidFill>
                  <a:schemeClr val="bg1"/>
                </a:solidFill>
              </a:rPr>
            </a:br>
            <a:r>
              <a:rPr lang="en-US" sz="3000" b="1" dirty="0">
                <a:solidFill>
                  <a:schemeClr val="bg1"/>
                </a:solidFill>
              </a:rPr>
              <a:t>Alopecia </a:t>
            </a:r>
            <a:r>
              <a:rPr lang="en-US" sz="3000" b="1" dirty="0" err="1">
                <a:solidFill>
                  <a:schemeClr val="bg1"/>
                </a:solidFill>
              </a:rPr>
              <a:t>androgenetica</a:t>
            </a:r>
            <a:br>
              <a:rPr lang="en-US" sz="3000" b="1" dirty="0">
                <a:solidFill>
                  <a:schemeClr val="bg1"/>
                </a:solidFill>
              </a:rPr>
            </a:br>
            <a:br>
              <a:rPr lang="en-US" sz="3000" b="1" dirty="0">
                <a:solidFill>
                  <a:schemeClr val="bg1"/>
                </a:solidFill>
              </a:rPr>
            </a:br>
            <a:endParaRPr lang="en-US" sz="3000" b="1" dirty="0">
              <a:solidFill>
                <a:schemeClr val="bg1"/>
              </a:solidFill>
            </a:endParaRPr>
          </a:p>
        </p:txBody>
      </p:sp>
      <p:sp>
        <p:nvSpPr>
          <p:cNvPr id="61" name="Rectangle 60">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64" name="Straight Connector 63">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9" name="Rectangle 68">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72" name="Straight Connector 71">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 name="Tijdelijke aanduiding voor inhoud 5">
            <a:extLst>
              <a:ext uri="{FF2B5EF4-FFF2-40B4-BE49-F238E27FC236}">
                <a16:creationId xmlns:a16="http://schemas.microsoft.com/office/drawing/2014/main" id="{02FE9AFF-2867-476F-98CF-757943ACF317}"/>
              </a:ext>
            </a:extLst>
          </p:cNvPr>
          <p:cNvSpPr>
            <a:spLocks noGrp="1"/>
          </p:cNvSpPr>
          <p:nvPr>
            <p:ph idx="1"/>
          </p:nvPr>
        </p:nvSpPr>
        <p:spPr>
          <a:xfrm>
            <a:off x="629641" y="3447101"/>
            <a:ext cx="5895058" cy="2682406"/>
          </a:xfrm>
          <a:noFill/>
        </p:spPr>
        <p:txBody>
          <a:bodyPr vert="horz" lIns="91440" tIns="45720" rIns="91440" bIns="45720" rtlCol="0" anchor="t">
            <a:normAutofit/>
          </a:bodyPr>
          <a:lstStyle/>
          <a:p>
            <a:pPr marL="0" indent="0">
              <a:buNone/>
            </a:pPr>
            <a:r>
              <a:rPr lang="en-US" dirty="0" err="1">
                <a:solidFill>
                  <a:schemeClr val="bg1"/>
                </a:solidFill>
              </a:rPr>
              <a:t>Ouderdomskaalheid</a:t>
            </a:r>
            <a:r>
              <a:rPr lang="en-US" dirty="0">
                <a:solidFill>
                  <a:schemeClr val="bg1"/>
                </a:solidFill>
              </a:rPr>
              <a:t> . </a:t>
            </a:r>
          </a:p>
        </p:txBody>
      </p:sp>
      <p:pic>
        <p:nvPicPr>
          <p:cNvPr id="3" name="Afbeelding 2">
            <a:extLst>
              <a:ext uri="{FF2B5EF4-FFF2-40B4-BE49-F238E27FC236}">
                <a16:creationId xmlns:a16="http://schemas.microsoft.com/office/drawing/2014/main" id="{B06F6CEA-9F7F-430D-86E7-4DC32673AD99}"/>
              </a:ext>
            </a:extLst>
          </p:cNvPr>
          <p:cNvPicPr>
            <a:picLocks noChangeAspect="1"/>
          </p:cNvPicPr>
          <p:nvPr/>
        </p:nvPicPr>
        <p:blipFill rotWithShape="1">
          <a:blip r:embed="rId2"/>
          <a:srcRect l="11724" r="32275" b="-1"/>
          <a:stretch/>
        </p:blipFill>
        <p:spPr>
          <a:xfrm>
            <a:off x="6795973" y="969893"/>
            <a:ext cx="4684777" cy="4684777"/>
          </a:xfrm>
          <a:prstGeom prst="rect">
            <a:avLst/>
          </a:prstGeom>
        </p:spPr>
      </p:pic>
      <p:grpSp>
        <p:nvGrpSpPr>
          <p:cNvPr id="77" name="Group 76">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78" name="Straight Connector 77">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2547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762001" y="803325"/>
            <a:ext cx="5314536" cy="1325563"/>
          </a:xfrm>
        </p:spPr>
        <p:txBody>
          <a:bodyPr>
            <a:normAutofit fontScale="90000"/>
          </a:bodyPr>
          <a:lstStyle/>
          <a:p>
            <a:br>
              <a:rPr lang="nl-NL" sz="1400" dirty="0">
                <a:latin typeface="+mn-lt"/>
              </a:rPr>
            </a:br>
            <a:br>
              <a:rPr lang="nl-NL" sz="1400" dirty="0">
                <a:latin typeface="+mn-lt"/>
              </a:rPr>
            </a:br>
            <a:r>
              <a:rPr lang="nl-NL" dirty="0">
                <a:latin typeface="+mn-lt"/>
              </a:rPr>
              <a:t>Haaraandoeningen</a:t>
            </a:r>
            <a:br>
              <a:rPr lang="nl-NL" sz="4000" dirty="0">
                <a:latin typeface="+mn-lt"/>
              </a:rPr>
            </a:br>
            <a:r>
              <a:rPr lang="nl-NL" sz="3600" dirty="0">
                <a:latin typeface="+mn-lt"/>
              </a:rPr>
              <a:t>Alopecia</a:t>
            </a:r>
            <a:br>
              <a:rPr lang="nl-NL" sz="4000" dirty="0"/>
            </a:br>
            <a:br>
              <a:rPr lang="nl-NL" sz="1400" dirty="0"/>
            </a:br>
            <a:endParaRPr lang="nl-NL" sz="1400" dirty="0"/>
          </a:p>
        </p:txBody>
      </p:sp>
      <p:sp>
        <p:nvSpPr>
          <p:cNvPr id="6" name="Tijdelijke aanduiding voor inhoud 5">
            <a:extLst>
              <a:ext uri="{FF2B5EF4-FFF2-40B4-BE49-F238E27FC236}">
                <a16:creationId xmlns:a16="http://schemas.microsoft.com/office/drawing/2014/main" id="{02FE9AFF-2867-476F-98CF-757943ACF317}"/>
              </a:ext>
            </a:extLst>
          </p:cNvPr>
          <p:cNvSpPr>
            <a:spLocks noGrp="1"/>
          </p:cNvSpPr>
          <p:nvPr>
            <p:ph idx="1"/>
          </p:nvPr>
        </p:nvSpPr>
        <p:spPr>
          <a:xfrm>
            <a:off x="762000" y="2279018"/>
            <a:ext cx="5314543" cy="3375920"/>
          </a:xfrm>
        </p:spPr>
        <p:txBody>
          <a:bodyPr anchor="t">
            <a:normAutofit/>
          </a:bodyPr>
          <a:lstStyle/>
          <a:p>
            <a:pPr marL="0" indent="0">
              <a:buNone/>
            </a:pPr>
            <a:r>
              <a:rPr lang="nl-NL" dirty="0"/>
              <a:t>Alopecia </a:t>
            </a:r>
            <a:r>
              <a:rPr lang="nl-NL" dirty="0" err="1"/>
              <a:t>areata</a:t>
            </a:r>
            <a:r>
              <a:rPr lang="nl-NL" dirty="0"/>
              <a:t> een goedaardige ziekte van de haarwortels met als gevolg </a:t>
            </a:r>
            <a:r>
              <a:rPr lang="nl-NL" dirty="0" err="1"/>
              <a:t>pleksgewijze</a:t>
            </a:r>
            <a:r>
              <a:rPr lang="nl-NL" dirty="0"/>
              <a:t> (=</a:t>
            </a:r>
            <a:r>
              <a:rPr lang="nl-NL" dirty="0" err="1"/>
              <a:t>areata</a:t>
            </a:r>
            <a:r>
              <a:rPr lang="nl-NL" dirty="0"/>
              <a:t>) kaalheid (=alopecia) van de schedelhaar. Ook haren op andere plaatsen (</a:t>
            </a:r>
            <a:r>
              <a:rPr lang="nl-NL" dirty="0" err="1"/>
              <a:t>w.o.wenkbrauwen</a:t>
            </a:r>
            <a:r>
              <a:rPr lang="nl-NL" dirty="0"/>
              <a:t>, baard-, oksel-en schaamharen) kunnen uitvallen.</a:t>
            </a: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34DF0548-78E3-47DC-A8E4-5FCED7E12AA6}"/>
              </a:ext>
            </a:extLst>
          </p:cNvPr>
          <p:cNvPicPr>
            <a:picLocks noChangeAspect="1"/>
          </p:cNvPicPr>
          <p:nvPr/>
        </p:nvPicPr>
        <p:blipFill rotWithShape="1">
          <a:blip r:embed="rId2"/>
          <a:srcRect l="10907" r="16919"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872114083"/>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762001" y="803325"/>
            <a:ext cx="5314536" cy="1325563"/>
          </a:xfrm>
        </p:spPr>
        <p:txBody>
          <a:bodyPr vert="horz" lIns="91440" tIns="45720" rIns="91440" bIns="45720" rtlCol="0" anchor="ctr">
            <a:normAutofit fontScale="90000"/>
          </a:bodyPr>
          <a:lstStyle/>
          <a:p>
            <a:br>
              <a:rPr lang="en-US" sz="1400" dirty="0"/>
            </a:br>
            <a:br>
              <a:rPr lang="en-US" sz="1400" dirty="0"/>
            </a:br>
            <a:r>
              <a:rPr lang="en-US" b="1" dirty="0" err="1">
                <a:latin typeface="+mn-lt"/>
              </a:rPr>
              <a:t>Haaraandoeningen</a:t>
            </a:r>
            <a:br>
              <a:rPr lang="en-US" sz="4000" b="1" dirty="0"/>
            </a:br>
            <a:r>
              <a:rPr lang="en-US" sz="3600" b="1" dirty="0"/>
              <a:t>Vitiligo</a:t>
            </a:r>
            <a:br>
              <a:rPr lang="en-US" sz="4000" b="1" dirty="0"/>
            </a:br>
            <a:br>
              <a:rPr lang="en-US" sz="1400" dirty="0"/>
            </a:br>
            <a:endParaRPr lang="en-US" sz="1400" dirty="0"/>
          </a:p>
        </p:txBody>
      </p:sp>
      <p:sp>
        <p:nvSpPr>
          <p:cNvPr id="4" name="Rechthoek 3">
            <a:extLst>
              <a:ext uri="{FF2B5EF4-FFF2-40B4-BE49-F238E27FC236}">
                <a16:creationId xmlns:a16="http://schemas.microsoft.com/office/drawing/2014/main" id="{8E5C8B4E-DD78-4542-97E4-E630E5698596}"/>
              </a:ext>
            </a:extLst>
          </p:cNvPr>
          <p:cNvSpPr/>
          <p:nvPr/>
        </p:nvSpPr>
        <p:spPr>
          <a:xfrm>
            <a:off x="585788" y="2357438"/>
            <a:ext cx="5490755" cy="3297500"/>
          </a:xfrm>
          <a:prstGeom prst="rect">
            <a:avLst/>
          </a:prstGeom>
        </p:spPr>
        <p:txBody>
          <a:bodyPr vert="horz" lIns="91440" tIns="45720" rIns="91440" bIns="45720" rtlCol="0" anchor="t">
            <a:normAutofit lnSpcReduction="10000"/>
          </a:bodyPr>
          <a:lstStyle/>
          <a:p>
            <a:pPr>
              <a:lnSpc>
                <a:spcPct val="90000"/>
              </a:lnSpc>
              <a:spcAft>
                <a:spcPts val="600"/>
              </a:spcAft>
            </a:pPr>
            <a:r>
              <a:rPr lang="en-US" sz="2800" dirty="0"/>
              <a:t>Vitiligo is </a:t>
            </a:r>
            <a:r>
              <a:rPr lang="en-US" sz="2800" dirty="0" err="1"/>
              <a:t>een</a:t>
            </a:r>
            <a:r>
              <a:rPr lang="en-US" sz="2800" dirty="0"/>
              <a:t> </a:t>
            </a:r>
            <a:r>
              <a:rPr lang="en-US" sz="2800" dirty="0" err="1"/>
              <a:t>aandoening</a:t>
            </a:r>
            <a:r>
              <a:rPr lang="en-US" sz="2800" dirty="0"/>
              <a:t> </a:t>
            </a:r>
            <a:r>
              <a:rPr lang="en-US" sz="2800" dirty="0" err="1"/>
              <a:t>waarbij</a:t>
            </a:r>
            <a:r>
              <a:rPr lang="en-US" sz="2800" dirty="0"/>
              <a:t> de </a:t>
            </a:r>
            <a:r>
              <a:rPr lang="en-US" sz="2800" dirty="0" err="1"/>
              <a:t>huid</a:t>
            </a:r>
            <a:r>
              <a:rPr lang="en-US" sz="2800" dirty="0"/>
              <a:t> </a:t>
            </a:r>
            <a:r>
              <a:rPr lang="en-US" sz="2800" dirty="0" err="1"/>
              <a:t>en</a:t>
            </a:r>
            <a:r>
              <a:rPr lang="en-US" sz="2800" dirty="0"/>
              <a:t> het </a:t>
            </a:r>
            <a:r>
              <a:rPr lang="en-US" sz="2800" dirty="0" err="1"/>
              <a:t>haar</a:t>
            </a:r>
            <a:r>
              <a:rPr lang="en-US" sz="2800" dirty="0"/>
              <a:t> pigment </a:t>
            </a:r>
            <a:r>
              <a:rPr lang="en-US" sz="2800" dirty="0" err="1"/>
              <a:t>verliezen</a:t>
            </a:r>
            <a:r>
              <a:rPr lang="en-US" sz="2800" dirty="0"/>
              <a:t> </a:t>
            </a:r>
            <a:r>
              <a:rPr lang="en-US" sz="2800" dirty="0" err="1"/>
              <a:t>en</a:t>
            </a:r>
            <a:r>
              <a:rPr lang="en-US" sz="2800" dirty="0"/>
              <a:t> </a:t>
            </a:r>
            <a:r>
              <a:rPr lang="en-US" sz="2800" dirty="0" err="1"/>
              <a:t>waarbij</a:t>
            </a:r>
            <a:r>
              <a:rPr lang="en-US" sz="2800" dirty="0"/>
              <a:t> </a:t>
            </a:r>
            <a:r>
              <a:rPr lang="en-US" sz="2800" dirty="0" err="1"/>
              <a:t>melkwitte</a:t>
            </a:r>
            <a:r>
              <a:rPr lang="en-US" sz="2800" dirty="0"/>
              <a:t> </a:t>
            </a:r>
            <a:r>
              <a:rPr lang="en-US" sz="2800" dirty="0" err="1"/>
              <a:t>plekken</a:t>
            </a:r>
            <a:r>
              <a:rPr lang="en-US" sz="2800" dirty="0"/>
              <a:t> van </a:t>
            </a:r>
            <a:r>
              <a:rPr lang="en-US" sz="2800" dirty="0" err="1"/>
              <a:t>verschillende</a:t>
            </a:r>
            <a:r>
              <a:rPr lang="en-US" sz="2800" dirty="0"/>
              <a:t> </a:t>
            </a:r>
            <a:r>
              <a:rPr lang="en-US" sz="2800" dirty="0" err="1"/>
              <a:t>grootte</a:t>
            </a:r>
            <a:r>
              <a:rPr lang="en-US" sz="2800" dirty="0"/>
              <a:t> </a:t>
            </a:r>
            <a:r>
              <a:rPr lang="en-US" sz="2800" dirty="0" err="1"/>
              <a:t>en</a:t>
            </a:r>
            <a:r>
              <a:rPr lang="en-US" sz="2800" dirty="0"/>
              <a:t> </a:t>
            </a:r>
            <a:r>
              <a:rPr lang="en-US" sz="2800" dirty="0" err="1"/>
              <a:t>vorm</a:t>
            </a:r>
            <a:r>
              <a:rPr lang="en-US" sz="2800" dirty="0"/>
              <a:t> </a:t>
            </a:r>
            <a:r>
              <a:rPr lang="en-US" sz="2800" dirty="0" err="1"/>
              <a:t>ontstaan</a:t>
            </a:r>
            <a:r>
              <a:rPr lang="en-US" sz="2800" dirty="0"/>
              <a:t>. </a:t>
            </a:r>
          </a:p>
          <a:p>
            <a:pPr>
              <a:lnSpc>
                <a:spcPct val="90000"/>
              </a:lnSpc>
              <a:spcAft>
                <a:spcPts val="600"/>
              </a:spcAft>
            </a:pPr>
            <a:endParaRPr lang="en-US" sz="2800" dirty="0"/>
          </a:p>
          <a:p>
            <a:pPr>
              <a:lnSpc>
                <a:spcPct val="90000"/>
              </a:lnSpc>
              <a:spcAft>
                <a:spcPts val="600"/>
              </a:spcAft>
            </a:pPr>
            <a:r>
              <a:rPr lang="nl-NL" sz="2800" dirty="0"/>
              <a:t>Erfelijke en auto-</a:t>
            </a:r>
            <a:r>
              <a:rPr lang="nl-NL" sz="2800" dirty="0" err="1"/>
              <a:t>immuunfactoren</a:t>
            </a:r>
            <a:r>
              <a:rPr lang="nl-NL" sz="2800" dirty="0"/>
              <a:t> spelen in het ontstaan een rol. </a:t>
            </a:r>
            <a:endParaRPr lang="en-US" sz="2800" dirty="0"/>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Tijdelijke aanduiding voor inhoud 2">
            <a:extLst>
              <a:ext uri="{FF2B5EF4-FFF2-40B4-BE49-F238E27FC236}">
                <a16:creationId xmlns:a16="http://schemas.microsoft.com/office/drawing/2014/main" id="{1454A1F0-72F4-474D-8067-8434BABA1266}"/>
              </a:ext>
            </a:extLst>
          </p:cNvPr>
          <p:cNvPicPr>
            <a:picLocks noGrp="1" noChangeAspect="1"/>
          </p:cNvPicPr>
          <p:nvPr>
            <p:ph idx="1"/>
          </p:nvPr>
        </p:nvPicPr>
        <p:blipFill rotWithShape="1">
          <a:blip r:embed="rId2"/>
          <a:srcRect l="14335" r="146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33259267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838200" y="365125"/>
            <a:ext cx="10515600" cy="1325563"/>
          </a:xfrm>
        </p:spPr>
        <p:txBody>
          <a:bodyPr>
            <a:normAutofit/>
          </a:bodyPr>
          <a:lstStyle/>
          <a:p>
            <a:r>
              <a:rPr lang="nl-NL" sz="4000" b="1" dirty="0">
                <a:latin typeface="+mn-lt"/>
              </a:rPr>
              <a:t>Eczeem</a:t>
            </a:r>
            <a:br>
              <a:rPr lang="nl-NL" sz="4000" dirty="0">
                <a:solidFill>
                  <a:srgbClr val="FFFFFF"/>
                </a:solidFill>
                <a:latin typeface="+mn-lt"/>
              </a:rPr>
            </a:br>
            <a:r>
              <a:rPr lang="nl-NL" sz="3200" dirty="0">
                <a:solidFill>
                  <a:srgbClr val="FFFFFF"/>
                </a:solidFill>
                <a:latin typeface="+mn-lt"/>
              </a:rPr>
              <a:t>Constitutioneel eczeem</a:t>
            </a: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838200" y="2438400"/>
            <a:ext cx="10515600" cy="3738562"/>
          </a:xfrm>
        </p:spPr>
        <p:txBody>
          <a:bodyPr>
            <a:normAutofit fontScale="85000" lnSpcReduction="20000"/>
          </a:bodyPr>
          <a:lstStyle/>
          <a:p>
            <a:pPr marL="0" indent="0">
              <a:buNone/>
            </a:pPr>
            <a:r>
              <a:rPr lang="nl-NL" b="1" dirty="0"/>
              <a:t>Omschrijving: </a:t>
            </a:r>
            <a:r>
              <a:rPr lang="nl-NL" dirty="0"/>
              <a:t>Eczeem door erfelijke aanleg. tevens een grotere kans op hooikoorts en astma.</a:t>
            </a:r>
          </a:p>
          <a:p>
            <a:pPr marL="0" indent="0">
              <a:buNone/>
            </a:pPr>
            <a:endParaRPr lang="nl-NL" b="1" dirty="0"/>
          </a:p>
          <a:p>
            <a:pPr marL="0" indent="0">
              <a:buNone/>
            </a:pPr>
            <a:r>
              <a:rPr lang="nl-NL" b="1" dirty="0"/>
              <a:t>Symptomen: </a:t>
            </a:r>
            <a:r>
              <a:rPr lang="nl-NL" dirty="0"/>
              <a:t>jeukende plekken op de huid, met schilfers, bultjes, kloofjes of korstjes. Het eczeem zit meestal aan de binnenkant van de </a:t>
            </a:r>
            <a:r>
              <a:rPr lang="nl-NL" dirty="0" err="1"/>
              <a:t>ellebogen</a:t>
            </a:r>
            <a:r>
              <a:rPr lang="nl-NL" dirty="0"/>
              <a:t>, in de knieholten, op de enkels, in de nek en/of rond de ogen. vaak ook schade aan de huid door het krabben.</a:t>
            </a:r>
          </a:p>
          <a:p>
            <a:pPr marL="0" indent="0">
              <a:buNone/>
            </a:pPr>
            <a:endParaRPr lang="nl-NL" dirty="0"/>
          </a:p>
          <a:p>
            <a:pPr marL="0" indent="0">
              <a:buNone/>
            </a:pPr>
            <a:r>
              <a:rPr lang="nl-NL" b="1" dirty="0"/>
              <a:t>Eczeem kan erger worden door: </a:t>
            </a:r>
            <a:r>
              <a:rPr lang="nl-NL" dirty="0"/>
              <a:t>vaak wassen met zeep (droge huid), zweten, warm weer of juist koud weer (als het vriest), kleding van wol, krabben, stress, ziektes door virussen, zoals keelpijn, verkoudheid of griep, schoonmaakmiddelen</a:t>
            </a:r>
          </a:p>
          <a:p>
            <a:pPr marL="0" indent="0">
              <a:buNone/>
            </a:pPr>
            <a:endParaRPr lang="nl-NL" sz="2400" dirty="0"/>
          </a:p>
          <a:p>
            <a:pPr marL="0" indent="0">
              <a:buNone/>
            </a:pPr>
            <a:endParaRPr lang="nl-NL" sz="2400" dirty="0"/>
          </a:p>
          <a:p>
            <a:pPr marL="0" indent="0">
              <a:buNone/>
            </a:pPr>
            <a:endParaRPr lang="nl-NL" sz="2400" dirty="0"/>
          </a:p>
        </p:txBody>
      </p:sp>
    </p:spTree>
    <p:extLst>
      <p:ext uri="{BB962C8B-B14F-4D97-AF65-F5344CB8AC3E}">
        <p14:creationId xmlns:p14="http://schemas.microsoft.com/office/powerpoint/2010/main" val="744983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524256" y="491260"/>
            <a:ext cx="6594189" cy="1625210"/>
          </a:xfrm>
        </p:spPr>
        <p:txBody>
          <a:bodyPr>
            <a:normAutofit/>
          </a:bodyPr>
          <a:lstStyle/>
          <a:p>
            <a:r>
              <a:rPr lang="nl-NL" sz="4000" b="1" dirty="0">
                <a:latin typeface="+mn-lt"/>
              </a:rPr>
              <a:t>Eczeem</a:t>
            </a:r>
            <a:br>
              <a:rPr lang="nl-NL" dirty="0">
                <a:solidFill>
                  <a:srgbClr val="FFFFFF"/>
                </a:solidFill>
                <a:latin typeface="+mn-lt"/>
              </a:rPr>
            </a:br>
            <a:r>
              <a:rPr lang="nl-NL" sz="3200" dirty="0">
                <a:solidFill>
                  <a:srgbClr val="FFFFFF"/>
                </a:solidFill>
                <a:latin typeface="+mn-lt"/>
              </a:rPr>
              <a:t>Constitutioneel eczeem</a:t>
            </a:r>
          </a:p>
        </p:txBody>
      </p:sp>
      <p:sp>
        <p:nvSpPr>
          <p:cNvPr id="15" name="Rectangle 14">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13E3094D-608D-4FCA-8308-5D24FCC5AEF3}"/>
              </a:ext>
            </a:extLst>
          </p:cNvPr>
          <p:cNvPicPr>
            <a:picLocks noChangeAspect="1"/>
          </p:cNvPicPr>
          <p:nvPr/>
        </p:nvPicPr>
        <p:blipFill>
          <a:blip r:embed="rId2"/>
          <a:stretch>
            <a:fillRect/>
          </a:stretch>
        </p:blipFill>
        <p:spPr>
          <a:xfrm>
            <a:off x="4829185" y="2454900"/>
            <a:ext cx="1843810" cy="3996699"/>
          </a:xfrm>
          <a:prstGeom prst="rect">
            <a:avLst/>
          </a:prstGeom>
        </p:spPr>
      </p:pic>
      <p:sp>
        <p:nvSpPr>
          <p:cNvPr id="17" name="Rectangle 16">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EB52D605-4EFE-400C-B137-C3638E1A4C62}"/>
              </a:ext>
            </a:extLst>
          </p:cNvPr>
          <p:cNvPicPr>
            <a:picLocks noChangeAspect="1"/>
          </p:cNvPicPr>
          <p:nvPr/>
        </p:nvPicPr>
        <p:blipFill>
          <a:blip r:embed="rId3"/>
          <a:stretch>
            <a:fillRect/>
          </a:stretch>
        </p:blipFill>
        <p:spPr>
          <a:xfrm>
            <a:off x="687488" y="3284166"/>
            <a:ext cx="3067358" cy="2016787"/>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7823976" y="972324"/>
            <a:ext cx="3920983" cy="5330923"/>
          </a:xfrm>
        </p:spPr>
        <p:txBody>
          <a:bodyPr anchor="ctr">
            <a:normAutofit fontScale="92500"/>
          </a:bodyPr>
          <a:lstStyle/>
          <a:p>
            <a:pPr marL="0" indent="0">
              <a:buNone/>
            </a:pPr>
            <a:endParaRPr lang="nl-NL" sz="3200" dirty="0">
              <a:solidFill>
                <a:srgbClr val="FFFFFF"/>
              </a:solidFill>
            </a:endParaRPr>
          </a:p>
          <a:p>
            <a:pPr marL="0" indent="0">
              <a:buNone/>
            </a:pPr>
            <a:endParaRPr lang="nl-NL" sz="3200" dirty="0">
              <a:solidFill>
                <a:srgbClr val="FFFFFF"/>
              </a:solidFill>
            </a:endParaRPr>
          </a:p>
          <a:p>
            <a:pPr marL="0" indent="0">
              <a:buNone/>
            </a:pPr>
            <a:r>
              <a:rPr lang="nl-NL" sz="3200" dirty="0">
                <a:solidFill>
                  <a:srgbClr val="FFFFFF"/>
                </a:solidFill>
              </a:rPr>
              <a:t>Constitutioneel eczeem kan al voorkomen bij baby’s (dauwworm) Later kan het eczeem zich uitbreiden naar de romp, armen en benen.</a:t>
            </a:r>
          </a:p>
          <a:p>
            <a:pPr marL="0" indent="0">
              <a:buNone/>
            </a:pPr>
            <a:endParaRPr lang="nl-NL" sz="3200" dirty="0">
              <a:solidFill>
                <a:srgbClr val="FFFFFF"/>
              </a:solidFill>
            </a:endParaRPr>
          </a:p>
          <a:p>
            <a:pPr marL="0" indent="0">
              <a:buNone/>
            </a:pPr>
            <a:r>
              <a:rPr lang="nl-NL" sz="1400" dirty="0">
                <a:solidFill>
                  <a:srgbClr val="FF0000"/>
                </a:solidFill>
                <a:hlinkClick r:id="rId4">
                  <a:extLst>
                    <a:ext uri="{A12FA001-AC4F-418D-AE19-62706E023703}">
                      <ahyp:hlinkClr xmlns:ahyp="http://schemas.microsoft.com/office/drawing/2018/hyperlinkcolor" val="tx"/>
                    </a:ext>
                  </a:extLst>
                </a:hlinkClick>
              </a:rPr>
              <a:t>https://www.huidziekten.nl/</a:t>
            </a:r>
            <a:endParaRPr lang="nl-NL" sz="1400" dirty="0">
              <a:solidFill>
                <a:srgbClr val="FF0000"/>
              </a:solidFill>
            </a:endParaRPr>
          </a:p>
          <a:p>
            <a:pPr marL="0" indent="0">
              <a:buNone/>
            </a:pPr>
            <a:r>
              <a:rPr lang="nl-NL" sz="1400" dirty="0">
                <a:solidFill>
                  <a:srgbClr val="FF0000"/>
                </a:solidFill>
                <a:hlinkClick r:id="rId5">
                  <a:extLst>
                    <a:ext uri="{A12FA001-AC4F-418D-AE19-62706E023703}">
                      <ahyp:hlinkClr xmlns:ahyp="http://schemas.microsoft.com/office/drawing/2018/hyperlinkcolor" val="tx"/>
                    </a:ext>
                  </a:extLst>
                </a:hlinkClick>
              </a:rPr>
              <a:t>https://www.huidarts.com/</a:t>
            </a:r>
            <a:endParaRPr lang="nl-NL" sz="1400" dirty="0">
              <a:solidFill>
                <a:srgbClr val="FF0000"/>
              </a:solidFill>
            </a:endParaRPr>
          </a:p>
          <a:p>
            <a:pPr marL="0" indent="0">
              <a:buNone/>
            </a:pPr>
            <a:endParaRPr lang="nl-NL" sz="2400" dirty="0">
              <a:solidFill>
                <a:srgbClr val="FFFFFF"/>
              </a:solidFill>
            </a:endParaRPr>
          </a:p>
          <a:p>
            <a:pPr marL="0" indent="0">
              <a:buNone/>
            </a:pPr>
            <a:endParaRPr lang="nl-NL" sz="2400" dirty="0">
              <a:solidFill>
                <a:srgbClr val="FFFFFF"/>
              </a:solidFill>
            </a:endParaRPr>
          </a:p>
          <a:p>
            <a:pPr marL="0" indent="0">
              <a:buNone/>
            </a:pPr>
            <a:endParaRPr lang="nl-NL" sz="2400" dirty="0">
              <a:solidFill>
                <a:srgbClr val="FFFFFF"/>
              </a:solidFill>
            </a:endParaRPr>
          </a:p>
          <a:p>
            <a:pPr marL="0" indent="0">
              <a:buNone/>
            </a:pPr>
            <a:endParaRPr lang="nl-NL" sz="2400" dirty="0">
              <a:solidFill>
                <a:srgbClr val="FFFFFF"/>
              </a:solidFill>
            </a:endParaRPr>
          </a:p>
        </p:txBody>
      </p:sp>
    </p:spTree>
    <p:extLst>
      <p:ext uri="{BB962C8B-B14F-4D97-AF65-F5344CB8AC3E}">
        <p14:creationId xmlns:p14="http://schemas.microsoft.com/office/powerpoint/2010/main" val="2780098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838200" y="365125"/>
            <a:ext cx="10515600" cy="1325563"/>
          </a:xfrm>
        </p:spPr>
        <p:txBody>
          <a:bodyPr>
            <a:normAutofit/>
          </a:bodyPr>
          <a:lstStyle/>
          <a:p>
            <a:r>
              <a:rPr lang="nl-NL" sz="4000" b="1" dirty="0">
                <a:latin typeface="+mn-lt"/>
              </a:rPr>
              <a:t>Eczeem</a:t>
            </a:r>
            <a:br>
              <a:rPr lang="nl-NL" sz="4000" dirty="0">
                <a:solidFill>
                  <a:srgbClr val="FFFFFF"/>
                </a:solidFill>
                <a:latin typeface="+mn-lt"/>
              </a:rPr>
            </a:br>
            <a:r>
              <a:rPr lang="nl-NL" sz="3200" dirty="0">
                <a:solidFill>
                  <a:srgbClr val="FFFFFF"/>
                </a:solidFill>
                <a:latin typeface="+mn-lt"/>
              </a:rPr>
              <a:t>Constitutioneel eczeem</a:t>
            </a: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838200" y="2438400"/>
            <a:ext cx="10515600" cy="3738562"/>
          </a:xfrm>
        </p:spPr>
        <p:txBody>
          <a:bodyPr>
            <a:normAutofit/>
          </a:bodyPr>
          <a:lstStyle/>
          <a:p>
            <a:pPr marL="0" indent="0">
              <a:buNone/>
            </a:pPr>
            <a:r>
              <a:rPr lang="nl-NL" b="1" dirty="0">
                <a:solidFill>
                  <a:schemeClr val="tx2"/>
                </a:solidFill>
              </a:rPr>
              <a:t>Behandeling:</a:t>
            </a:r>
          </a:p>
          <a:p>
            <a:pPr marL="0" indent="0">
              <a:buNone/>
            </a:pPr>
            <a:r>
              <a:rPr lang="nl-NL" dirty="0">
                <a:solidFill>
                  <a:schemeClr val="tx2"/>
                </a:solidFill>
              </a:rPr>
              <a:t>een crème en zalf die de huid verzacht en beschermt.</a:t>
            </a:r>
          </a:p>
          <a:p>
            <a:pPr marL="0" indent="0">
              <a:buNone/>
            </a:pPr>
            <a:r>
              <a:rPr lang="nl-NL" dirty="0">
                <a:solidFill>
                  <a:schemeClr val="tx2"/>
                </a:solidFill>
              </a:rPr>
              <a:t>Bijvoorbeeld: cetomacrogol zalf of </a:t>
            </a:r>
            <a:r>
              <a:rPr lang="nl-NL" dirty="0" err="1">
                <a:solidFill>
                  <a:schemeClr val="tx2"/>
                </a:solidFill>
              </a:rPr>
              <a:t>lanette</a:t>
            </a:r>
            <a:r>
              <a:rPr lang="nl-NL" dirty="0">
                <a:solidFill>
                  <a:schemeClr val="tx2"/>
                </a:solidFill>
              </a:rPr>
              <a:t> crème. </a:t>
            </a:r>
          </a:p>
          <a:p>
            <a:pPr marL="0" indent="0">
              <a:buNone/>
            </a:pPr>
            <a:r>
              <a:rPr lang="nl-NL" dirty="0">
                <a:solidFill>
                  <a:schemeClr val="tx2"/>
                </a:solidFill>
              </a:rPr>
              <a:t>zo nodig een crème en zalf met hormonen erin.</a:t>
            </a:r>
          </a:p>
          <a:p>
            <a:pPr marL="0" indent="0">
              <a:buNone/>
            </a:pPr>
            <a:endParaRPr lang="nl-NL" dirty="0">
              <a:solidFill>
                <a:schemeClr val="tx2"/>
              </a:solidFill>
            </a:endParaRPr>
          </a:p>
          <a:p>
            <a:pPr marL="0" indent="0">
              <a:buNone/>
            </a:pPr>
            <a:r>
              <a:rPr lang="nl-NL" dirty="0">
                <a:solidFill>
                  <a:schemeClr val="tx2"/>
                </a:solidFill>
              </a:rPr>
              <a:t>De meeste mensen ouder dan 30 jaar hebben nog weinig last van het eczeem.</a:t>
            </a:r>
          </a:p>
        </p:txBody>
      </p:sp>
    </p:spTree>
    <p:extLst>
      <p:ext uri="{BB962C8B-B14F-4D97-AF65-F5344CB8AC3E}">
        <p14:creationId xmlns:p14="http://schemas.microsoft.com/office/powerpoint/2010/main" val="4164863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838200" y="365125"/>
            <a:ext cx="10515600" cy="1325563"/>
          </a:xfrm>
        </p:spPr>
        <p:txBody>
          <a:bodyPr>
            <a:normAutofit/>
          </a:bodyPr>
          <a:lstStyle/>
          <a:p>
            <a:r>
              <a:rPr lang="nl-NL" sz="4000" b="1" dirty="0">
                <a:latin typeface="+mn-lt"/>
              </a:rPr>
              <a:t>Eczeem</a:t>
            </a:r>
            <a:br>
              <a:rPr lang="nl-NL" sz="4000" dirty="0">
                <a:solidFill>
                  <a:srgbClr val="FFFFFF"/>
                </a:solidFill>
                <a:latin typeface="+mn-lt"/>
              </a:rPr>
            </a:br>
            <a:r>
              <a:rPr lang="nl-NL" sz="3200" dirty="0">
                <a:solidFill>
                  <a:srgbClr val="FFFFFF"/>
                </a:solidFill>
                <a:latin typeface="+mn-lt"/>
              </a:rPr>
              <a:t>Contact eczeem</a:t>
            </a: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838200" y="2500045"/>
            <a:ext cx="10515600" cy="3738562"/>
          </a:xfrm>
        </p:spPr>
        <p:txBody>
          <a:bodyPr>
            <a:normAutofit/>
          </a:bodyPr>
          <a:lstStyle/>
          <a:p>
            <a:pPr marL="0" indent="0">
              <a:buNone/>
            </a:pPr>
            <a:r>
              <a:rPr lang="nl-NL" b="1" dirty="0"/>
              <a:t>Omschrijving:</a:t>
            </a:r>
            <a:r>
              <a:rPr lang="nl-NL" dirty="0"/>
              <a:t> huidontsteking die veroorzaakt wordt door een allergeen dat in direct contact komt met de huid. </a:t>
            </a:r>
          </a:p>
          <a:p>
            <a:pPr marL="0" indent="0">
              <a:buNone/>
            </a:pPr>
            <a:r>
              <a:rPr lang="nl-NL" dirty="0"/>
              <a:t>(type IV-allergie: vertraagde allergie na 12–72 uur)</a:t>
            </a:r>
          </a:p>
          <a:p>
            <a:pPr marL="0" indent="0">
              <a:buNone/>
            </a:pPr>
            <a:endParaRPr lang="nl-NL" b="1" dirty="0"/>
          </a:p>
          <a:p>
            <a:pPr marL="0" indent="0">
              <a:buNone/>
            </a:pPr>
            <a:r>
              <a:rPr lang="nl-NL" b="1" dirty="0"/>
              <a:t>Contactallergenen zijn</a:t>
            </a:r>
            <a:r>
              <a:rPr lang="nl-NL" dirty="0"/>
              <a:t>: nikkel (bijvoorbeeld in sieraden) en cosmetica, zoals haarlak en lippenstift. zijn stoffen in geneesmiddelen zoals oogdruppels en middelen voor de huid (!), deodorant, schoenlijm en rubber. </a:t>
            </a:r>
          </a:p>
        </p:txBody>
      </p:sp>
    </p:spTree>
    <p:extLst>
      <p:ext uri="{BB962C8B-B14F-4D97-AF65-F5344CB8AC3E}">
        <p14:creationId xmlns:p14="http://schemas.microsoft.com/office/powerpoint/2010/main" val="1559702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838200" y="365125"/>
            <a:ext cx="10515600" cy="1325563"/>
          </a:xfrm>
        </p:spPr>
        <p:txBody>
          <a:bodyPr>
            <a:normAutofit/>
          </a:bodyPr>
          <a:lstStyle/>
          <a:p>
            <a:r>
              <a:rPr lang="nl-NL" sz="4000" b="1">
                <a:latin typeface="+mn-lt"/>
              </a:rPr>
              <a:t>Eczeem</a:t>
            </a:r>
            <a:br>
              <a:rPr lang="nl-NL" sz="4000">
                <a:solidFill>
                  <a:srgbClr val="FFFFFF"/>
                </a:solidFill>
                <a:latin typeface="+mn-lt"/>
              </a:rPr>
            </a:br>
            <a:r>
              <a:rPr lang="nl-NL" sz="3200">
                <a:solidFill>
                  <a:srgbClr val="FFFFFF"/>
                </a:solidFill>
                <a:latin typeface="+mn-lt"/>
              </a:rPr>
              <a:t>Contact eczeem</a:t>
            </a:r>
            <a:endParaRPr lang="nl-NL" sz="3200" dirty="0">
              <a:solidFill>
                <a:srgbClr val="FFFFFF"/>
              </a:solidFill>
              <a:latin typeface="+mn-lt"/>
            </a:endParaRP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636998" y="2055813"/>
            <a:ext cx="10716802" cy="4182794"/>
          </a:xfrm>
        </p:spPr>
        <p:txBody>
          <a:bodyPr>
            <a:normAutofit/>
          </a:bodyPr>
          <a:lstStyle/>
          <a:p>
            <a:pPr marL="0" indent="0">
              <a:buNone/>
            </a:pPr>
            <a:r>
              <a:rPr lang="nl-NL" b="1" dirty="0"/>
              <a:t>Acuut</a:t>
            </a:r>
            <a:r>
              <a:rPr lang="nl-NL" dirty="0"/>
              <a:t> </a:t>
            </a:r>
            <a:r>
              <a:rPr lang="nl-NL" b="1" dirty="0"/>
              <a:t>contacteczeem: </a:t>
            </a:r>
            <a:r>
              <a:rPr lang="nl-NL" dirty="0"/>
              <a:t>huid vaak nat en zijn blaasjes zichtbaar. </a:t>
            </a:r>
          </a:p>
          <a:p>
            <a:pPr marL="0" indent="0">
              <a:buNone/>
            </a:pPr>
            <a:r>
              <a:rPr lang="nl-NL" b="1" dirty="0"/>
              <a:t>Chronisch c</a:t>
            </a:r>
            <a:r>
              <a:rPr lang="nl-NL" dirty="0"/>
              <a:t>ontacteczeem:  rode huid en schilfering. Door het krabben wordt de huid op de lange duur ruw en dik. </a:t>
            </a:r>
          </a:p>
          <a:p>
            <a:pPr marL="0" indent="0">
              <a:buNone/>
            </a:pPr>
            <a:r>
              <a:rPr lang="nl-NL" dirty="0"/>
              <a:t>Onderzoek: contacteczeem kan met de </a:t>
            </a:r>
            <a:r>
              <a:rPr lang="nl-NL" dirty="0" err="1"/>
              <a:t>epicutane</a:t>
            </a:r>
            <a:r>
              <a:rPr lang="nl-NL" dirty="0"/>
              <a:t> plakproeven. </a:t>
            </a:r>
          </a:p>
          <a:p>
            <a:pPr marL="0" indent="0">
              <a:buNone/>
            </a:pPr>
            <a:endParaRPr lang="nl-NL" dirty="0"/>
          </a:p>
          <a:p>
            <a:pPr marL="0" indent="0">
              <a:buNone/>
            </a:pPr>
            <a:endParaRPr lang="nl-NL" dirty="0"/>
          </a:p>
        </p:txBody>
      </p:sp>
      <p:pic>
        <p:nvPicPr>
          <p:cNvPr id="4" name="Afbeelding 3">
            <a:extLst>
              <a:ext uri="{FF2B5EF4-FFF2-40B4-BE49-F238E27FC236}">
                <a16:creationId xmlns:a16="http://schemas.microsoft.com/office/drawing/2014/main" id="{D37D4F5E-FB75-4640-A651-463E06007E80}"/>
              </a:ext>
            </a:extLst>
          </p:cNvPr>
          <p:cNvPicPr>
            <a:picLocks noChangeAspect="1"/>
          </p:cNvPicPr>
          <p:nvPr/>
        </p:nvPicPr>
        <p:blipFill>
          <a:blip r:embed="rId2"/>
          <a:stretch>
            <a:fillRect/>
          </a:stretch>
        </p:blipFill>
        <p:spPr>
          <a:xfrm>
            <a:off x="838200" y="4147210"/>
            <a:ext cx="2492375" cy="1869281"/>
          </a:xfrm>
          <a:prstGeom prst="rect">
            <a:avLst/>
          </a:prstGeom>
        </p:spPr>
      </p:pic>
      <p:pic>
        <p:nvPicPr>
          <p:cNvPr id="5" name="Afbeelding 4">
            <a:extLst>
              <a:ext uri="{FF2B5EF4-FFF2-40B4-BE49-F238E27FC236}">
                <a16:creationId xmlns:a16="http://schemas.microsoft.com/office/drawing/2014/main" id="{1D94B496-C74E-4DC1-9C8C-4AD719F32EB1}"/>
              </a:ext>
            </a:extLst>
          </p:cNvPr>
          <p:cNvPicPr>
            <a:picLocks noChangeAspect="1"/>
          </p:cNvPicPr>
          <p:nvPr/>
        </p:nvPicPr>
        <p:blipFill>
          <a:blip r:embed="rId3"/>
          <a:stretch>
            <a:fillRect/>
          </a:stretch>
        </p:blipFill>
        <p:spPr>
          <a:xfrm>
            <a:off x="7757163" y="4147209"/>
            <a:ext cx="3338002" cy="1869281"/>
          </a:xfrm>
          <a:prstGeom prst="rect">
            <a:avLst/>
          </a:prstGeom>
        </p:spPr>
      </p:pic>
    </p:spTree>
    <p:extLst>
      <p:ext uri="{BB962C8B-B14F-4D97-AF65-F5344CB8AC3E}">
        <p14:creationId xmlns:p14="http://schemas.microsoft.com/office/powerpoint/2010/main" val="1511301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838200" y="365125"/>
            <a:ext cx="10515600" cy="1325563"/>
          </a:xfrm>
        </p:spPr>
        <p:txBody>
          <a:bodyPr>
            <a:normAutofit/>
          </a:bodyPr>
          <a:lstStyle/>
          <a:p>
            <a:r>
              <a:rPr lang="nl-NL" sz="4000" b="1">
                <a:latin typeface="+mn-lt"/>
              </a:rPr>
              <a:t>Eczeem</a:t>
            </a:r>
            <a:br>
              <a:rPr lang="nl-NL" sz="4000">
                <a:solidFill>
                  <a:srgbClr val="FFFFFF"/>
                </a:solidFill>
                <a:latin typeface="+mn-lt"/>
              </a:rPr>
            </a:br>
            <a:r>
              <a:rPr lang="nl-NL" sz="3200">
                <a:solidFill>
                  <a:srgbClr val="FFFFFF"/>
                </a:solidFill>
                <a:latin typeface="+mn-lt"/>
              </a:rPr>
              <a:t>Contact eczeem</a:t>
            </a:r>
            <a:endParaRPr lang="nl-NL" sz="3200" dirty="0">
              <a:solidFill>
                <a:srgbClr val="FFFFFF"/>
              </a:solidFill>
              <a:latin typeface="+mn-lt"/>
            </a:endParaRP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636998" y="2055813"/>
            <a:ext cx="10716802" cy="4182794"/>
          </a:xfrm>
        </p:spPr>
        <p:txBody>
          <a:bodyPr>
            <a:normAutofit/>
          </a:bodyPr>
          <a:lstStyle/>
          <a:p>
            <a:pPr marL="0" indent="0">
              <a:buNone/>
            </a:pPr>
            <a:r>
              <a:rPr lang="nl-NL" dirty="0"/>
              <a:t>Voor sommige patiënten is het noodzakelijk om van beroep te veranderen. Een bijzondere vorm van allergisch contacteczeem is foto-allergie. Het gebruik van bepaalde geneesmiddelen, parfums of zonnebrandcrème (!) leidt in combinatie met blootstelling aan zonlicht tot eczeem. </a:t>
            </a:r>
          </a:p>
          <a:p>
            <a:pPr marL="0" indent="0">
              <a:buNone/>
            </a:pPr>
            <a:endParaRPr lang="nl-NL" dirty="0"/>
          </a:p>
          <a:p>
            <a:pPr marL="0" indent="0">
              <a:buNone/>
            </a:pPr>
            <a:endParaRPr lang="nl-NL" dirty="0"/>
          </a:p>
          <a:p>
            <a:pPr marL="0" indent="0">
              <a:buNone/>
            </a:pPr>
            <a:endParaRPr lang="nl-NL" dirty="0"/>
          </a:p>
        </p:txBody>
      </p:sp>
      <p:pic>
        <p:nvPicPr>
          <p:cNvPr id="5" name="Afbeelding 4">
            <a:extLst>
              <a:ext uri="{FF2B5EF4-FFF2-40B4-BE49-F238E27FC236}">
                <a16:creationId xmlns:a16="http://schemas.microsoft.com/office/drawing/2014/main" id="{510EC6B6-24FB-43CD-98AE-962FDDE439B8}"/>
              </a:ext>
            </a:extLst>
          </p:cNvPr>
          <p:cNvPicPr>
            <a:picLocks noChangeAspect="1"/>
          </p:cNvPicPr>
          <p:nvPr/>
        </p:nvPicPr>
        <p:blipFill>
          <a:blip r:embed="rId2"/>
          <a:stretch>
            <a:fillRect/>
          </a:stretch>
        </p:blipFill>
        <p:spPr>
          <a:xfrm>
            <a:off x="712610" y="3992944"/>
            <a:ext cx="3493253" cy="2245663"/>
          </a:xfrm>
          <a:prstGeom prst="rect">
            <a:avLst/>
          </a:prstGeom>
        </p:spPr>
      </p:pic>
      <p:sp>
        <p:nvSpPr>
          <p:cNvPr id="6" name="Tekstvak 5">
            <a:extLst>
              <a:ext uri="{FF2B5EF4-FFF2-40B4-BE49-F238E27FC236}">
                <a16:creationId xmlns:a16="http://schemas.microsoft.com/office/drawing/2014/main" id="{C7092709-0C93-4636-947D-A4E253B701F6}"/>
              </a:ext>
            </a:extLst>
          </p:cNvPr>
          <p:cNvSpPr txBox="1"/>
          <p:nvPr/>
        </p:nvSpPr>
        <p:spPr>
          <a:xfrm>
            <a:off x="2589088" y="4654194"/>
            <a:ext cx="1541163" cy="369332"/>
          </a:xfrm>
          <a:prstGeom prst="rect">
            <a:avLst/>
          </a:prstGeom>
          <a:noFill/>
        </p:spPr>
        <p:txBody>
          <a:bodyPr wrap="square" rtlCol="0">
            <a:spAutoFit/>
          </a:bodyPr>
          <a:lstStyle/>
          <a:p>
            <a:r>
              <a:rPr lang="nl-NL" dirty="0" err="1">
                <a:highlight>
                  <a:srgbClr val="FFFF00"/>
                </a:highlight>
              </a:rPr>
              <a:t>fotoallergie</a:t>
            </a:r>
            <a:endParaRPr lang="nl-NL" dirty="0">
              <a:highlight>
                <a:srgbClr val="FFFF00"/>
              </a:highlight>
            </a:endParaRPr>
          </a:p>
        </p:txBody>
      </p:sp>
      <p:pic>
        <p:nvPicPr>
          <p:cNvPr id="7" name="Afbeelding 6">
            <a:extLst>
              <a:ext uri="{FF2B5EF4-FFF2-40B4-BE49-F238E27FC236}">
                <a16:creationId xmlns:a16="http://schemas.microsoft.com/office/drawing/2014/main" id="{27912521-D351-4025-9E6B-035D23AB41A2}"/>
              </a:ext>
            </a:extLst>
          </p:cNvPr>
          <p:cNvPicPr>
            <a:picLocks noChangeAspect="1"/>
          </p:cNvPicPr>
          <p:nvPr/>
        </p:nvPicPr>
        <p:blipFill>
          <a:blip r:embed="rId3"/>
          <a:stretch>
            <a:fillRect/>
          </a:stretch>
        </p:blipFill>
        <p:spPr>
          <a:xfrm>
            <a:off x="4677263" y="3990702"/>
            <a:ext cx="5238505" cy="2502171"/>
          </a:xfrm>
          <a:prstGeom prst="rect">
            <a:avLst/>
          </a:prstGeom>
        </p:spPr>
      </p:pic>
      <p:sp>
        <p:nvSpPr>
          <p:cNvPr id="9" name="Tekstvak 8">
            <a:extLst>
              <a:ext uri="{FF2B5EF4-FFF2-40B4-BE49-F238E27FC236}">
                <a16:creationId xmlns:a16="http://schemas.microsoft.com/office/drawing/2014/main" id="{C1A61A16-68D2-4C2C-A04A-F768701F9F4D}"/>
              </a:ext>
            </a:extLst>
          </p:cNvPr>
          <p:cNvSpPr txBox="1"/>
          <p:nvPr/>
        </p:nvSpPr>
        <p:spPr>
          <a:xfrm>
            <a:off x="7743824" y="4357688"/>
            <a:ext cx="2628901" cy="369332"/>
          </a:xfrm>
          <a:prstGeom prst="rect">
            <a:avLst/>
          </a:prstGeom>
          <a:noFill/>
        </p:spPr>
        <p:txBody>
          <a:bodyPr wrap="square" rtlCol="0">
            <a:spAutoFit/>
          </a:bodyPr>
          <a:lstStyle/>
          <a:p>
            <a:r>
              <a:rPr lang="nl-NL" dirty="0">
                <a:highlight>
                  <a:srgbClr val="FFFF00"/>
                </a:highlight>
              </a:rPr>
              <a:t>Latex allergie kapster</a:t>
            </a:r>
          </a:p>
        </p:txBody>
      </p:sp>
      <p:pic>
        <p:nvPicPr>
          <p:cNvPr id="10" name="Afbeelding 9">
            <a:extLst>
              <a:ext uri="{FF2B5EF4-FFF2-40B4-BE49-F238E27FC236}">
                <a16:creationId xmlns:a16="http://schemas.microsoft.com/office/drawing/2014/main" id="{B99CA264-0041-44C9-B138-E63DBC56738D}"/>
              </a:ext>
            </a:extLst>
          </p:cNvPr>
          <p:cNvPicPr>
            <a:picLocks noChangeAspect="1"/>
          </p:cNvPicPr>
          <p:nvPr/>
        </p:nvPicPr>
        <p:blipFill>
          <a:blip r:embed="rId4"/>
          <a:stretch>
            <a:fillRect/>
          </a:stretch>
        </p:blipFill>
        <p:spPr>
          <a:xfrm>
            <a:off x="10332472" y="3990703"/>
            <a:ext cx="1697725" cy="2502171"/>
          </a:xfrm>
          <a:prstGeom prst="rect">
            <a:avLst/>
          </a:prstGeom>
        </p:spPr>
      </p:pic>
    </p:spTree>
    <p:extLst>
      <p:ext uri="{BB962C8B-B14F-4D97-AF65-F5344CB8AC3E}">
        <p14:creationId xmlns:p14="http://schemas.microsoft.com/office/powerpoint/2010/main" val="613490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E6378B-0A07-43FE-860A-A50773684F2D}"/>
              </a:ext>
            </a:extLst>
          </p:cNvPr>
          <p:cNvSpPr>
            <a:spLocks noGrp="1"/>
          </p:cNvSpPr>
          <p:nvPr>
            <p:ph type="title"/>
          </p:nvPr>
        </p:nvSpPr>
        <p:spPr>
          <a:xfrm>
            <a:off x="838200" y="365125"/>
            <a:ext cx="10515600" cy="1325563"/>
          </a:xfrm>
        </p:spPr>
        <p:txBody>
          <a:bodyPr>
            <a:normAutofit/>
          </a:bodyPr>
          <a:lstStyle/>
          <a:p>
            <a:r>
              <a:rPr lang="nl-NL" sz="4000" b="1" dirty="0">
                <a:solidFill>
                  <a:schemeClr val="tx2"/>
                </a:solidFill>
                <a:latin typeface="+mn-lt"/>
              </a:rPr>
              <a:t>Eczeem</a:t>
            </a:r>
            <a:br>
              <a:rPr lang="nl-NL" sz="4000" dirty="0">
                <a:solidFill>
                  <a:srgbClr val="FFFFFF"/>
                </a:solidFill>
                <a:latin typeface="+mn-lt"/>
              </a:rPr>
            </a:br>
            <a:r>
              <a:rPr lang="nl-NL" sz="4000" dirty="0">
                <a:solidFill>
                  <a:srgbClr val="FFFFFF"/>
                </a:solidFill>
                <a:latin typeface="+mn-lt"/>
              </a:rPr>
              <a:t>resterende vormen eczeem minder belangrijk</a:t>
            </a:r>
          </a:p>
        </p:txBody>
      </p:sp>
      <p:sp>
        <p:nvSpPr>
          <p:cNvPr id="3" name="Tijdelijke aanduiding voor inhoud 2">
            <a:extLst>
              <a:ext uri="{FF2B5EF4-FFF2-40B4-BE49-F238E27FC236}">
                <a16:creationId xmlns:a16="http://schemas.microsoft.com/office/drawing/2014/main" id="{8A2F953E-BD7D-4799-9EE4-65A6CCD6F057}"/>
              </a:ext>
            </a:extLst>
          </p:cNvPr>
          <p:cNvSpPr>
            <a:spLocks noGrp="1"/>
          </p:cNvSpPr>
          <p:nvPr>
            <p:ph idx="1"/>
          </p:nvPr>
        </p:nvSpPr>
        <p:spPr>
          <a:xfrm>
            <a:off x="838200" y="2438400"/>
            <a:ext cx="10515600" cy="4205288"/>
          </a:xfrm>
        </p:spPr>
        <p:txBody>
          <a:bodyPr>
            <a:noAutofit/>
          </a:bodyPr>
          <a:lstStyle/>
          <a:p>
            <a:pPr marL="0" indent="0">
              <a:buNone/>
            </a:pPr>
            <a:r>
              <a:rPr lang="nl-NL" b="1" dirty="0"/>
              <a:t>Toxisch eczeem: </a:t>
            </a:r>
            <a:r>
              <a:rPr lang="nl-NL" dirty="0"/>
              <a:t>komt door contact van de huid met stoffen die de huid direct beschadigen (luieruitslag) bijvoorbeeld vaak wassen water en zeep.</a:t>
            </a:r>
          </a:p>
          <a:p>
            <a:pPr marL="0" indent="0">
              <a:buNone/>
            </a:pPr>
            <a:endParaRPr lang="nl-NL" dirty="0"/>
          </a:p>
          <a:p>
            <a:pPr marL="0" indent="0">
              <a:buNone/>
            </a:pPr>
            <a:r>
              <a:rPr lang="nl-NL" b="1" dirty="0" err="1"/>
              <a:t>Acrovesiculeus</a:t>
            </a:r>
            <a:r>
              <a:rPr lang="nl-NL" b="1" dirty="0"/>
              <a:t> eczeem: schimmel</a:t>
            </a:r>
          </a:p>
          <a:p>
            <a:pPr marL="0" indent="0">
              <a:buNone/>
            </a:pPr>
            <a:endParaRPr lang="nl-NL" dirty="0"/>
          </a:p>
          <a:p>
            <a:pPr marL="0" indent="0">
              <a:buNone/>
            </a:pPr>
            <a:r>
              <a:rPr lang="nl-NL" b="1" dirty="0" err="1"/>
              <a:t>seborroïsch</a:t>
            </a:r>
            <a:r>
              <a:rPr lang="nl-NL" b="1" dirty="0"/>
              <a:t> eczeem: </a:t>
            </a:r>
            <a:r>
              <a:rPr lang="nl-NL" dirty="0"/>
              <a:t>speelt gist een rol. </a:t>
            </a:r>
          </a:p>
          <a:p>
            <a:pPr marL="0" indent="0">
              <a:buNone/>
            </a:pPr>
            <a:endParaRPr lang="nl-NL" dirty="0"/>
          </a:p>
          <a:p>
            <a:pPr marL="0" indent="0">
              <a:buNone/>
            </a:pPr>
            <a:r>
              <a:rPr lang="nl-NL" b="1" dirty="0" err="1"/>
              <a:t>Hypostatisch</a:t>
            </a:r>
            <a:r>
              <a:rPr lang="nl-NL" b="1" dirty="0"/>
              <a:t> eczeem: </a:t>
            </a:r>
            <a:r>
              <a:rPr lang="nl-NL" dirty="0"/>
              <a:t>komt door druk op weefsel in de onderbenen. </a:t>
            </a:r>
          </a:p>
        </p:txBody>
      </p:sp>
    </p:spTree>
    <p:extLst>
      <p:ext uri="{BB962C8B-B14F-4D97-AF65-F5344CB8AC3E}">
        <p14:creationId xmlns:p14="http://schemas.microsoft.com/office/powerpoint/2010/main" val="386504555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1419</Words>
  <Application>Microsoft Office PowerPoint</Application>
  <PresentationFormat>Breedbeeld</PresentationFormat>
  <Paragraphs>154</Paragraphs>
  <Slides>28</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28</vt:i4>
      </vt:variant>
    </vt:vector>
  </HeadingPairs>
  <TitlesOfParts>
    <vt:vector size="32" baseType="lpstr">
      <vt:lpstr>Arial</vt:lpstr>
      <vt:lpstr>Calibri</vt:lpstr>
      <vt:lpstr>Calibri Light</vt:lpstr>
      <vt:lpstr>Kantoorthema</vt:lpstr>
      <vt:lpstr>PowerPoint-presentatie</vt:lpstr>
      <vt:lpstr>Bronnen</vt:lpstr>
      <vt:lpstr>Eczeem Constitutioneel eczeem</vt:lpstr>
      <vt:lpstr>Eczeem Constitutioneel eczeem</vt:lpstr>
      <vt:lpstr>Eczeem Constitutioneel eczeem</vt:lpstr>
      <vt:lpstr>Eczeem Contact eczeem</vt:lpstr>
      <vt:lpstr>Eczeem Contact eczeem</vt:lpstr>
      <vt:lpstr>Eczeem Contact eczeem</vt:lpstr>
      <vt:lpstr>Eczeem resterende vormen eczeem minder belangrijk</vt:lpstr>
      <vt:lpstr>Urticaria (netelroos of galbulten)</vt:lpstr>
      <vt:lpstr>Psoriasis</vt:lpstr>
      <vt:lpstr>Psoriasis</vt:lpstr>
      <vt:lpstr>Acne vulgaris (jeugdpuistjes) </vt:lpstr>
      <vt:lpstr>Acne vulgaris (jeugdpuistjes) </vt:lpstr>
      <vt:lpstr>Rosacea</vt:lpstr>
      <vt:lpstr>Impetigo (krentenbaart)</vt:lpstr>
      <vt:lpstr>Bacteriële huidinfecties Impetigo (krentenbaard)</vt:lpstr>
      <vt:lpstr>Furunkel (steenpuist)</vt:lpstr>
      <vt:lpstr>Cellulitis en erysipelas (wondroos, belroos)</vt:lpstr>
      <vt:lpstr>Erythema chronicum migrans (tekenbeet)</vt:lpstr>
      <vt:lpstr>Erythema chronicum migrans (tekenbeet)</vt:lpstr>
      <vt:lpstr> Virale huidinfecties Verruca vulgaris </vt:lpstr>
      <vt:lpstr>  Herpes simplex  </vt:lpstr>
      <vt:lpstr>  Herpes zoster (gordelroos)  </vt:lpstr>
      <vt:lpstr>  Haaraandoeningen Hirsutisme  </vt:lpstr>
      <vt:lpstr>  Haaraandoeningen Alopecia androgenetica  </vt:lpstr>
      <vt:lpstr>  Haaraandoeningen Alopecia  </vt:lpstr>
      <vt:lpstr>  Haaraandoeningen Vitiligo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Bouke Cuperus</dc:creator>
  <cp:lastModifiedBy>Bouke Cuperus</cp:lastModifiedBy>
  <cp:revision>6</cp:revision>
  <dcterms:created xsi:type="dcterms:W3CDTF">2020-11-26T02:21:26Z</dcterms:created>
  <dcterms:modified xsi:type="dcterms:W3CDTF">2020-11-26T11:38:14Z</dcterms:modified>
</cp:coreProperties>
</file>